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8"/>
  </p:notesMasterIdLst>
  <p:sldIdLst>
    <p:sldId id="2703" r:id="rId5"/>
    <p:sldId id="2583" r:id="rId6"/>
    <p:sldId id="2574" r:id="rId7"/>
    <p:sldId id="2717" r:id="rId8"/>
    <p:sldId id="2712" r:id="rId9"/>
    <p:sldId id="2927" r:id="rId10"/>
    <p:sldId id="2931" r:id="rId11"/>
    <p:sldId id="2929" r:id="rId12"/>
    <p:sldId id="2709" r:id="rId13"/>
    <p:sldId id="2930" r:id="rId14"/>
    <p:sldId id="2718" r:id="rId15"/>
    <p:sldId id="2721" r:id="rId16"/>
    <p:sldId id="2722" r:id="rId17"/>
  </p:sldIdLst>
  <p:sldSz cx="9144000" cy="6858000" type="screen4x3"/>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C9"/>
    <a:srgbClr val="FFFFE5"/>
    <a:srgbClr val="C7C701"/>
    <a:srgbClr val="927A54"/>
    <a:srgbClr val="A2885E"/>
    <a:srgbClr val="A58C63"/>
    <a:srgbClr val="9F855B"/>
    <a:srgbClr val="B19B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autoAdjust="0"/>
    <p:restoredTop sz="95034" autoAdjust="0"/>
  </p:normalViewPr>
  <p:slideViewPr>
    <p:cSldViewPr>
      <p:cViewPr varScale="1">
        <p:scale>
          <a:sx n="121" d="100"/>
          <a:sy n="121" d="100"/>
        </p:scale>
        <p:origin x="2560" y="18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51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8FED09-1382-47DC-8D9F-F6AE54324B96}" type="datetimeFigureOut">
              <a:rPr lang="en-US" smtClean="0"/>
              <a:t>6/21/21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4C7109-1F6B-4219-B57A-3D54C3E9B786}" type="slidenum">
              <a:rPr lang="en-US" smtClean="0"/>
              <a:t>‹#›</a:t>
            </a:fld>
            <a:endParaRPr lang="en-US"/>
          </a:p>
        </p:txBody>
      </p:sp>
    </p:spTree>
    <p:extLst>
      <p:ext uri="{BB962C8B-B14F-4D97-AF65-F5344CB8AC3E}">
        <p14:creationId xmlns:p14="http://schemas.microsoft.com/office/powerpoint/2010/main" val="60062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2220BC06-14C5-4087-9731-4A4F49AD9652}"/>
              </a:ext>
            </a:extLst>
          </p:cNvPr>
          <p:cNvGrpSpPr/>
          <p:nvPr userDrawn="1"/>
        </p:nvGrpSpPr>
        <p:grpSpPr>
          <a:xfrm flipH="1">
            <a:off x="381000" y="1021080"/>
            <a:ext cx="8382000" cy="198120"/>
            <a:chOff x="381000" y="640080"/>
            <a:chExt cx="8382000" cy="198120"/>
          </a:xfrm>
        </p:grpSpPr>
        <p:sp>
          <p:nvSpPr>
            <p:cNvPr id="47" name="Rectangle 46">
              <a:extLst>
                <a:ext uri="{FF2B5EF4-FFF2-40B4-BE49-F238E27FC236}">
                  <a16:creationId xmlns:a16="http://schemas.microsoft.com/office/drawing/2014/main" id="{C8011DE0-8C5B-4453-85AD-D6B96A316F83}"/>
                </a:ext>
              </a:extLst>
            </p:cNvPr>
            <p:cNvSpPr/>
            <p:nvPr userDrawn="1"/>
          </p:nvSpPr>
          <p:spPr>
            <a:xfrm>
              <a:off x="381000" y="640080"/>
              <a:ext cx="2743200" cy="198120"/>
            </a:xfrm>
            <a:prstGeom prst="rect">
              <a:avLst/>
            </a:prstGeom>
            <a:solidFill>
              <a:schemeClr val="accent6"/>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Calibri"/>
                <a:ea typeface="+mn-ea"/>
                <a:cs typeface="+mn-cs"/>
              </a:endParaRPr>
            </a:p>
          </p:txBody>
        </p:sp>
        <p:sp>
          <p:nvSpPr>
            <p:cNvPr id="50" name="Rectangle 49">
              <a:extLst>
                <a:ext uri="{FF2B5EF4-FFF2-40B4-BE49-F238E27FC236}">
                  <a16:creationId xmlns:a16="http://schemas.microsoft.com/office/drawing/2014/main" id="{92A07C3D-6FFF-489A-AABB-A8294E34A472}"/>
                </a:ext>
              </a:extLst>
            </p:cNvPr>
            <p:cNvSpPr/>
            <p:nvPr userDrawn="1"/>
          </p:nvSpPr>
          <p:spPr>
            <a:xfrm>
              <a:off x="3200400" y="640080"/>
              <a:ext cx="2743200" cy="198120"/>
            </a:xfrm>
            <a:prstGeom prst="rect">
              <a:avLst/>
            </a:prstGeom>
            <a:solidFill>
              <a:schemeClr val="bg1">
                <a:lumMod val="75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Calibri"/>
                <a:ea typeface="+mn-ea"/>
                <a:cs typeface="+mn-cs"/>
              </a:endParaRPr>
            </a:p>
          </p:txBody>
        </p:sp>
        <p:sp>
          <p:nvSpPr>
            <p:cNvPr id="51" name="Rectangle 50">
              <a:extLst>
                <a:ext uri="{FF2B5EF4-FFF2-40B4-BE49-F238E27FC236}">
                  <a16:creationId xmlns:a16="http://schemas.microsoft.com/office/drawing/2014/main" id="{3402B393-480F-48C4-A32B-15A9B907B28D}"/>
                </a:ext>
              </a:extLst>
            </p:cNvPr>
            <p:cNvSpPr/>
            <p:nvPr userDrawn="1"/>
          </p:nvSpPr>
          <p:spPr>
            <a:xfrm>
              <a:off x="6019800" y="640080"/>
              <a:ext cx="2743200" cy="198120"/>
            </a:xfrm>
            <a:prstGeom prst="rect">
              <a:avLst/>
            </a:prstGeom>
            <a:solidFill>
              <a:schemeClr val="accent5">
                <a:lumMod val="90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Calibri"/>
                <a:ea typeface="+mn-ea"/>
                <a:cs typeface="+mn-cs"/>
              </a:endParaRPr>
            </a:p>
          </p:txBody>
        </p:sp>
      </p:grpSp>
      <p:sp>
        <p:nvSpPr>
          <p:cNvPr id="11" name="Oval 10">
            <a:extLst>
              <a:ext uri="{FF2B5EF4-FFF2-40B4-BE49-F238E27FC236}">
                <a16:creationId xmlns:a16="http://schemas.microsoft.com/office/drawing/2014/main" id="{559BAC25-2FF4-4175-BDE5-9EFC26E55610}"/>
              </a:ext>
            </a:extLst>
          </p:cNvPr>
          <p:cNvSpPr/>
          <p:nvPr userDrawn="1"/>
        </p:nvSpPr>
        <p:spPr>
          <a:xfrm>
            <a:off x="3713530" y="240846"/>
            <a:ext cx="1716940" cy="1752599"/>
          </a:xfrm>
          <a:prstGeom prst="ellipse">
            <a:avLst/>
          </a:prstGeom>
          <a:solidFill>
            <a:schemeClr val="accent5">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a:ea typeface="+mn-ea"/>
              <a:cs typeface="+mn-cs"/>
            </a:endParaRPr>
          </a:p>
        </p:txBody>
      </p:sp>
      <p:sp>
        <p:nvSpPr>
          <p:cNvPr id="14" name="TextBox 13">
            <a:extLst>
              <a:ext uri="{FF2B5EF4-FFF2-40B4-BE49-F238E27FC236}">
                <a16:creationId xmlns:a16="http://schemas.microsoft.com/office/drawing/2014/main" id="{2D22717F-7E25-4ECF-B228-9B74A97F9BC2}"/>
              </a:ext>
            </a:extLst>
          </p:cNvPr>
          <p:cNvSpPr txBox="1"/>
          <p:nvPr userDrawn="1"/>
        </p:nvSpPr>
        <p:spPr>
          <a:xfrm>
            <a:off x="457200" y="4876800"/>
            <a:ext cx="8382000" cy="1754326"/>
          </a:xfrm>
          <a:prstGeom prst="rect">
            <a:avLst/>
          </a:prstGeom>
          <a:solidFill>
            <a:schemeClr val="bg1">
              <a:lumMod val="75000"/>
            </a:schemeClr>
          </a:solidFill>
        </p:spPr>
        <p:txBody>
          <a:bodyPr wrap="square" rtlCol="0">
            <a:spAutoFit/>
          </a:bodyPr>
          <a:lstStyle/>
          <a:p>
            <a:pPr algn="ctr"/>
            <a:r>
              <a:rPr lang="en-US" sz="3600" dirty="0">
                <a:solidFill>
                  <a:schemeClr val="bg1"/>
                </a:solidFill>
                <a:effectLst>
                  <a:innerShdw blurRad="63500" dist="50800" dir="18900000">
                    <a:prstClr val="black">
                      <a:alpha val="50000"/>
                    </a:prstClr>
                  </a:innerShdw>
                </a:effectLst>
                <a:latin typeface="Century Gothic" panose="020B0502020202020204" pitchFamily="34" charset="0"/>
              </a:rPr>
              <a:t>TRAUMA-INFORMED</a:t>
            </a:r>
            <a:r>
              <a:rPr lang="en-US" sz="3600" baseline="0" dirty="0">
                <a:solidFill>
                  <a:schemeClr val="bg1"/>
                </a:solidFill>
                <a:effectLst>
                  <a:innerShdw blurRad="63500" dist="50800" dir="18900000">
                    <a:prstClr val="black">
                      <a:alpha val="50000"/>
                    </a:prstClr>
                  </a:innerShdw>
                </a:effectLst>
                <a:latin typeface="Century Gothic" panose="020B0502020202020204" pitchFamily="34" charset="0"/>
              </a:rPr>
              <a:t> CARE: RESEARCH TO PRACTICE </a:t>
            </a:r>
          </a:p>
          <a:p>
            <a:pPr algn="ctr"/>
            <a:r>
              <a:rPr lang="en-US" sz="3600" dirty="0">
                <a:solidFill>
                  <a:schemeClr val="bg1"/>
                </a:solidFill>
                <a:effectLst>
                  <a:innerShdw blurRad="63500" dist="50800" dir="18900000">
                    <a:prstClr val="black">
                      <a:alpha val="50000"/>
                    </a:prstClr>
                  </a:innerShdw>
                </a:effectLst>
                <a:latin typeface="Century Gothic" panose="020B0502020202020204" pitchFamily="34" charset="0"/>
              </a:rPr>
              <a:t>2020 VIRTUAL</a:t>
            </a:r>
            <a:r>
              <a:rPr lang="en-US" sz="3600" baseline="0" dirty="0">
                <a:solidFill>
                  <a:schemeClr val="bg1"/>
                </a:solidFill>
                <a:effectLst>
                  <a:innerShdw blurRad="63500" dist="50800" dir="18900000">
                    <a:prstClr val="black">
                      <a:alpha val="50000"/>
                    </a:prstClr>
                  </a:innerShdw>
                </a:effectLst>
                <a:latin typeface="Century Gothic" panose="020B0502020202020204" pitchFamily="34" charset="0"/>
              </a:rPr>
              <a:t> REGIONAL TRAINING</a:t>
            </a:r>
            <a:endParaRPr lang="en-US" sz="3600" dirty="0">
              <a:solidFill>
                <a:schemeClr val="bg1"/>
              </a:solidFill>
              <a:effectLst>
                <a:innerShdw blurRad="63500" dist="50800" dir="18900000">
                  <a:prstClr val="black">
                    <a:alpha val="50000"/>
                  </a:prstClr>
                </a:innerShdw>
              </a:effectLst>
              <a:latin typeface="Century Gothic" panose="020B0502020202020204" pitchFamily="34" charset="0"/>
            </a:endParaRPr>
          </a:p>
        </p:txBody>
      </p:sp>
      <p:pic>
        <p:nvPicPr>
          <p:cNvPr id="17" name="Picture 16">
            <a:extLst>
              <a:ext uri="{FF2B5EF4-FFF2-40B4-BE49-F238E27FC236}">
                <a16:creationId xmlns:a16="http://schemas.microsoft.com/office/drawing/2014/main" id="{195E56C8-DE86-4064-8D91-49D4FD9E7E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05250" y="455506"/>
            <a:ext cx="1333500" cy="1131147"/>
          </a:xfrm>
          <a:prstGeom prst="rect">
            <a:avLst/>
          </a:prstGeom>
          <a:effectLst>
            <a:outerShdw blurRad="50800" dist="38100" dir="2700000" algn="tl" rotWithShape="0">
              <a:prstClr val="black">
                <a:alpha val="40000"/>
              </a:prstClr>
            </a:outerShdw>
          </a:effectLst>
        </p:spPr>
      </p:pic>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7_Title Slide">
    <p:bg>
      <p:bgPr>
        <a:solidFill>
          <a:srgbClr val="1BB8EB">
            <a:alpha val="5000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0686" y="1795299"/>
            <a:ext cx="7622628" cy="1082567"/>
          </a:xfrm>
        </p:spPr>
        <p:txBody>
          <a:bodyPr anchor="b"/>
          <a:lstStyle>
            <a:lvl1pPr algn="ctr">
              <a:defRPr sz="4500" baseline="0">
                <a:solidFill>
                  <a:schemeClr val="bg1"/>
                </a:solidFill>
              </a:defRPr>
            </a:lvl1pPr>
          </a:lstStyle>
          <a:p>
            <a:r>
              <a:rPr lang="en-US"/>
              <a:t>Presentation Title</a:t>
            </a:r>
          </a:p>
        </p:txBody>
      </p:sp>
      <p:pic>
        <p:nvPicPr>
          <p:cNvPr id="9" name="Picture 8"/>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33000"/>
                    </a14:imgEffect>
                  </a14:imgLayer>
                </a14:imgProps>
              </a:ext>
            </a:extLst>
          </a:blip>
          <a:srcRect t="-104583"/>
          <a:stretch/>
        </p:blipFill>
        <p:spPr>
          <a:xfrm>
            <a:off x="0" y="9627"/>
            <a:ext cx="9144000" cy="5799223"/>
          </a:xfrm>
          <a:prstGeom prst="rect">
            <a:avLst/>
          </a:prstGeom>
          <a:noFill/>
          <a:ln>
            <a:noFill/>
          </a:ln>
        </p:spPr>
      </p:pic>
      <p:sp>
        <p:nvSpPr>
          <p:cNvPr id="3" name="Rectangle 2"/>
          <p:cNvSpPr/>
          <p:nvPr userDrawn="1"/>
        </p:nvSpPr>
        <p:spPr>
          <a:xfrm>
            <a:off x="0" y="5707781"/>
            <a:ext cx="9144000" cy="1150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11118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12" name="Title 11"/>
          <p:cNvSpPr>
            <a:spLocks noGrp="1"/>
          </p:cNvSpPr>
          <p:nvPr>
            <p:ph type="title" hasCustomPrompt="1"/>
          </p:nvPr>
        </p:nvSpPr>
        <p:spPr>
          <a:xfrm>
            <a:off x="1676400" y="5935565"/>
            <a:ext cx="7239000" cy="655594"/>
          </a:xfrm>
          <a:noFill/>
        </p:spPr>
        <p:txBody>
          <a:bodyPr/>
          <a:lstStyle>
            <a:lvl1pPr algn="r">
              <a:defRPr sz="4200" spc="150" baseline="0">
                <a:solidFill>
                  <a:srgbClr val="000000"/>
                </a:solidFill>
              </a:defRPr>
            </a:lvl1pPr>
          </a:lstStyle>
          <a:p>
            <a:r>
              <a:rPr lang="en-US" dirty="0"/>
              <a:t>Click to edit Section title</a:t>
            </a:r>
          </a:p>
        </p:txBody>
      </p:sp>
      <p:grpSp>
        <p:nvGrpSpPr>
          <p:cNvPr id="18" name="Group 17">
            <a:extLst>
              <a:ext uri="{FF2B5EF4-FFF2-40B4-BE49-F238E27FC236}">
                <a16:creationId xmlns:a16="http://schemas.microsoft.com/office/drawing/2014/main" id="{7FFF8D85-083A-47D1-9B7A-AB60121BE991}"/>
              </a:ext>
            </a:extLst>
          </p:cNvPr>
          <p:cNvGrpSpPr/>
          <p:nvPr userDrawn="1"/>
        </p:nvGrpSpPr>
        <p:grpSpPr>
          <a:xfrm rot="5400000">
            <a:off x="5351123" y="2486003"/>
            <a:ext cx="5650274" cy="1264920"/>
            <a:chOff x="381000" y="640080"/>
            <a:chExt cx="8382000" cy="198120"/>
          </a:xfrm>
        </p:grpSpPr>
        <p:sp>
          <p:nvSpPr>
            <p:cNvPr id="19" name="Rectangle 18">
              <a:extLst>
                <a:ext uri="{FF2B5EF4-FFF2-40B4-BE49-F238E27FC236}">
                  <a16:creationId xmlns:a16="http://schemas.microsoft.com/office/drawing/2014/main" id="{A4B16E53-6742-47DA-9A39-2369D80AB28B}"/>
                </a:ext>
              </a:extLst>
            </p:cNvPr>
            <p:cNvSpPr/>
            <p:nvPr userDrawn="1"/>
          </p:nvSpPr>
          <p:spPr>
            <a:xfrm>
              <a:off x="381000" y="640080"/>
              <a:ext cx="2743200" cy="198120"/>
            </a:xfrm>
            <a:prstGeom prst="rect">
              <a:avLst/>
            </a:prstGeom>
            <a:solidFill>
              <a:schemeClr val="accent5">
                <a:lumMod val="90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7610F3C6-948A-4DB8-ACFF-B8D509CEB029}"/>
                </a:ext>
              </a:extLst>
            </p:cNvPr>
            <p:cNvSpPr/>
            <p:nvPr userDrawn="1"/>
          </p:nvSpPr>
          <p:spPr>
            <a:xfrm>
              <a:off x="3200400" y="640080"/>
              <a:ext cx="2743200" cy="198120"/>
            </a:xfrm>
            <a:prstGeom prst="rect">
              <a:avLst/>
            </a:prstGeom>
            <a:solidFill>
              <a:schemeClr val="bg1">
                <a:lumMod val="75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BAA60048-4693-43C9-BAFF-2A3ABFDB07AC}"/>
                </a:ext>
              </a:extLst>
            </p:cNvPr>
            <p:cNvSpPr/>
            <p:nvPr userDrawn="1"/>
          </p:nvSpPr>
          <p:spPr>
            <a:xfrm>
              <a:off x="6019800" y="640080"/>
              <a:ext cx="2743200" cy="198120"/>
            </a:xfrm>
            <a:prstGeom prst="rect">
              <a:avLst/>
            </a:prstGeom>
            <a:solidFill>
              <a:schemeClr val="accent6"/>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Calibri"/>
                <a:ea typeface="+mn-ea"/>
                <a:cs typeface="+mn-cs"/>
              </a:endParaRPr>
            </a:p>
          </p:txBody>
        </p:sp>
      </p:grpSp>
    </p:spTree>
    <p:extLst>
      <p:ext uri="{BB962C8B-B14F-4D97-AF65-F5344CB8AC3E}">
        <p14:creationId xmlns:p14="http://schemas.microsoft.com/office/powerpoint/2010/main" val="1186418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E079EF2B-FA5E-4F95-B275-5772D002DEEC}" type="slidenum">
              <a:rPr lang="en-US" smtClean="0"/>
              <a:t>‹#›</a:t>
            </a:fld>
            <a:endParaRPr lang="en-US"/>
          </a:p>
        </p:txBody>
      </p:sp>
      <p:sp>
        <p:nvSpPr>
          <p:cNvPr id="7" name="Title 6"/>
          <p:cNvSpPr>
            <a:spLocks noGrp="1"/>
          </p:cNvSpPr>
          <p:nvPr>
            <p:ph type="title"/>
          </p:nvPr>
        </p:nvSpPr>
        <p:spPr/>
        <p:txBody>
          <a:bodyPr/>
          <a:lstStyle>
            <a:lvl1pPr>
              <a:defRPr spc="0" baseline="0"/>
            </a:lvl1pPr>
          </a:lstStyle>
          <a:p>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079EF2B-FA5E-4F95-B275-5772D002DEEC}" type="slidenum">
              <a:rPr lang="en-US" smtClean="0"/>
              <a:t>‹#›</a:t>
            </a:fld>
            <a:endParaRPr lang="en-US"/>
          </a:p>
        </p:txBody>
      </p:sp>
      <p:sp>
        <p:nvSpPr>
          <p:cNvPr id="6" name="Title 5"/>
          <p:cNvSpPr>
            <a:spLocks noGrp="1"/>
          </p:cNvSpPr>
          <p:nvPr>
            <p:ph type="title"/>
          </p:nvPr>
        </p:nvSpPr>
        <p:spPr>
          <a:noFill/>
        </p:spPr>
        <p:txBody>
          <a:bodyPr/>
          <a:lstStyle>
            <a:lvl1pPr>
              <a:defRPr>
                <a:solidFill>
                  <a:srgbClr val="000000"/>
                </a:solidFill>
              </a:defRPr>
            </a:lvl1p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Rectangle 7"/>
          <p:cNvSpPr/>
          <p:nvPr/>
        </p:nvSpPr>
        <p:spPr>
          <a:xfrm>
            <a:off x="152400" y="228600"/>
            <a:ext cx="7543800" cy="655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Title 11"/>
          <p:cNvSpPr>
            <a:spLocks noGrp="1"/>
          </p:cNvSpPr>
          <p:nvPr>
            <p:ph type="title" hasCustomPrompt="1"/>
          </p:nvPr>
        </p:nvSpPr>
        <p:spPr>
          <a:xfrm>
            <a:off x="304800" y="2621280"/>
            <a:ext cx="7162800" cy="1645920"/>
          </a:xfrm>
          <a:noFill/>
        </p:spPr>
        <p:txBody>
          <a:bodyPr/>
          <a:lstStyle>
            <a:lvl1pPr algn="l">
              <a:defRPr sz="4200" spc="150" baseline="0">
                <a:solidFill>
                  <a:srgbClr val="000000"/>
                </a:solidFill>
              </a:defRPr>
            </a:lvl1pPr>
          </a:lstStyle>
          <a:p>
            <a:r>
              <a:rPr lang="en-US" dirty="0"/>
              <a:t>Click to edit Section title</a:t>
            </a:r>
          </a:p>
        </p:txBody>
      </p:sp>
      <p:grpSp>
        <p:nvGrpSpPr>
          <p:cNvPr id="9" name="Group 8">
            <a:extLst>
              <a:ext uri="{FF2B5EF4-FFF2-40B4-BE49-F238E27FC236}">
                <a16:creationId xmlns:a16="http://schemas.microsoft.com/office/drawing/2014/main" id="{735B4FFD-E28B-49DE-8372-7C7AEB247EF8}"/>
              </a:ext>
            </a:extLst>
          </p:cNvPr>
          <p:cNvGrpSpPr/>
          <p:nvPr userDrawn="1"/>
        </p:nvGrpSpPr>
        <p:grpSpPr>
          <a:xfrm rot="5400000">
            <a:off x="5046323" y="2790803"/>
            <a:ext cx="6259874" cy="1264920"/>
            <a:chOff x="381000" y="640080"/>
            <a:chExt cx="8382000" cy="198120"/>
          </a:xfrm>
        </p:grpSpPr>
        <p:sp>
          <p:nvSpPr>
            <p:cNvPr id="10" name="Rectangle 9">
              <a:extLst>
                <a:ext uri="{FF2B5EF4-FFF2-40B4-BE49-F238E27FC236}">
                  <a16:creationId xmlns:a16="http://schemas.microsoft.com/office/drawing/2014/main" id="{472DD14D-581E-4502-B6A1-335861AC93AB}"/>
                </a:ext>
              </a:extLst>
            </p:cNvPr>
            <p:cNvSpPr/>
            <p:nvPr userDrawn="1"/>
          </p:nvSpPr>
          <p:spPr>
            <a:xfrm>
              <a:off x="381000" y="640080"/>
              <a:ext cx="2743200" cy="198120"/>
            </a:xfrm>
            <a:prstGeom prst="rect">
              <a:avLst/>
            </a:prstGeom>
            <a:solidFill>
              <a:schemeClr val="accent5">
                <a:lumMod val="90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A3F5145E-1BCE-485A-8BC8-8663DB2CB86C}"/>
                </a:ext>
              </a:extLst>
            </p:cNvPr>
            <p:cNvSpPr/>
            <p:nvPr userDrawn="1"/>
          </p:nvSpPr>
          <p:spPr>
            <a:xfrm>
              <a:off x="3200400" y="640080"/>
              <a:ext cx="2743200" cy="198120"/>
            </a:xfrm>
            <a:prstGeom prst="rect">
              <a:avLst/>
            </a:prstGeom>
            <a:solidFill>
              <a:schemeClr val="bg1">
                <a:lumMod val="75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A974142F-8EF9-497B-A5EB-DA3EF8C8B442}"/>
                </a:ext>
              </a:extLst>
            </p:cNvPr>
            <p:cNvSpPr/>
            <p:nvPr userDrawn="1"/>
          </p:nvSpPr>
          <p:spPr>
            <a:xfrm>
              <a:off x="6019800" y="640080"/>
              <a:ext cx="2743200" cy="198120"/>
            </a:xfrm>
            <a:prstGeom prst="rect">
              <a:avLst/>
            </a:prstGeom>
            <a:solidFill>
              <a:schemeClr val="accent6"/>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Calibri"/>
                <a:ea typeface="+mn-ea"/>
                <a:cs typeface="+mn-cs"/>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Rectangle 4"/>
          <p:cNvSpPr/>
          <p:nvPr/>
        </p:nvSpPr>
        <p:spPr>
          <a:xfrm>
            <a:off x="228600" y="150919"/>
            <a:ext cx="8831802" cy="6556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1"/>
          <p:cNvSpPr>
            <a:spLocks noGrp="1"/>
          </p:cNvSpPr>
          <p:nvPr>
            <p:ph type="title" hasCustomPrompt="1"/>
          </p:nvPr>
        </p:nvSpPr>
        <p:spPr>
          <a:xfrm>
            <a:off x="457200" y="2514600"/>
            <a:ext cx="8229600" cy="1645920"/>
          </a:xfrm>
          <a:solidFill>
            <a:schemeClr val="accent5">
              <a:lumMod val="75000"/>
            </a:schemeClr>
          </a:solidFill>
        </p:spPr>
        <p:txBody>
          <a:bodyPr/>
          <a:lstStyle>
            <a:lvl1pPr algn="ctr">
              <a:defRPr sz="4200" spc="0" baseline="0">
                <a:ln>
                  <a:noFill/>
                </a:ln>
                <a:solidFill>
                  <a:schemeClr val="bg1"/>
                </a:solidFill>
              </a:defRPr>
            </a:lvl1pPr>
          </a:lstStyle>
          <a:p>
            <a:r>
              <a:rPr lang="en-US" dirty="0"/>
              <a:t>Click to edit Section title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5" name="Rectangle 4"/>
          <p:cNvSpPr/>
          <p:nvPr/>
        </p:nvSpPr>
        <p:spPr>
          <a:xfrm>
            <a:off x="228600" y="150919"/>
            <a:ext cx="8831802" cy="6556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1"/>
          <p:cNvSpPr>
            <a:spLocks noGrp="1"/>
          </p:cNvSpPr>
          <p:nvPr>
            <p:ph type="title" hasCustomPrompt="1"/>
          </p:nvPr>
        </p:nvSpPr>
        <p:spPr>
          <a:xfrm>
            <a:off x="457200" y="2514600"/>
            <a:ext cx="8229600" cy="1645920"/>
          </a:xfrm>
          <a:noFill/>
        </p:spPr>
        <p:txBody>
          <a:bodyPr/>
          <a:lstStyle>
            <a:lvl1pPr algn="ctr">
              <a:defRPr sz="4200" spc="0" baseline="0">
                <a:ln>
                  <a:noFill/>
                </a:ln>
                <a:solidFill>
                  <a:srgbClr val="000000"/>
                </a:solidFill>
              </a:defRPr>
            </a:lvl1pPr>
          </a:lstStyle>
          <a:p>
            <a:r>
              <a:rPr lang="en-US" dirty="0"/>
              <a:t>Click to edit Section title</a:t>
            </a:r>
          </a:p>
        </p:txBody>
      </p:sp>
      <p:grpSp>
        <p:nvGrpSpPr>
          <p:cNvPr id="13" name="Group 12">
            <a:extLst>
              <a:ext uri="{FF2B5EF4-FFF2-40B4-BE49-F238E27FC236}">
                <a16:creationId xmlns:a16="http://schemas.microsoft.com/office/drawing/2014/main" id="{D16432C1-DA67-4508-91F8-D21423A1620B}"/>
              </a:ext>
            </a:extLst>
          </p:cNvPr>
          <p:cNvGrpSpPr/>
          <p:nvPr userDrawn="1"/>
        </p:nvGrpSpPr>
        <p:grpSpPr>
          <a:xfrm>
            <a:off x="381000" y="457200"/>
            <a:ext cx="8382000" cy="198120"/>
            <a:chOff x="381000" y="640080"/>
            <a:chExt cx="8382000" cy="198120"/>
          </a:xfrm>
        </p:grpSpPr>
        <p:sp>
          <p:nvSpPr>
            <p:cNvPr id="14" name="Rectangle 13">
              <a:extLst>
                <a:ext uri="{FF2B5EF4-FFF2-40B4-BE49-F238E27FC236}">
                  <a16:creationId xmlns:a16="http://schemas.microsoft.com/office/drawing/2014/main" id="{2875E68B-5F02-4C98-AE92-6EA02C40AC40}"/>
                </a:ext>
              </a:extLst>
            </p:cNvPr>
            <p:cNvSpPr/>
            <p:nvPr userDrawn="1"/>
          </p:nvSpPr>
          <p:spPr>
            <a:xfrm>
              <a:off x="381000" y="640080"/>
              <a:ext cx="2743200" cy="198120"/>
            </a:xfrm>
            <a:prstGeom prst="rect">
              <a:avLst/>
            </a:prstGeom>
            <a:solidFill>
              <a:schemeClr val="accent5">
                <a:lumMod val="90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95211201-5386-4372-AD3C-3B8FE138F074}"/>
                </a:ext>
              </a:extLst>
            </p:cNvPr>
            <p:cNvSpPr/>
            <p:nvPr userDrawn="1"/>
          </p:nvSpPr>
          <p:spPr>
            <a:xfrm>
              <a:off x="3200400" y="640080"/>
              <a:ext cx="2743200" cy="198120"/>
            </a:xfrm>
            <a:prstGeom prst="rect">
              <a:avLst/>
            </a:prstGeom>
            <a:solidFill>
              <a:schemeClr val="bg1">
                <a:lumMod val="75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E5CA869B-6085-4DE8-B8D1-9C089C671D64}"/>
                </a:ext>
              </a:extLst>
            </p:cNvPr>
            <p:cNvSpPr/>
            <p:nvPr userDrawn="1"/>
          </p:nvSpPr>
          <p:spPr>
            <a:xfrm>
              <a:off x="6019800" y="640080"/>
              <a:ext cx="2743200" cy="198120"/>
            </a:xfrm>
            <a:prstGeom prst="rect">
              <a:avLst/>
            </a:prstGeom>
            <a:solidFill>
              <a:schemeClr val="accent6"/>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Calibri"/>
                <a:ea typeface="+mn-ea"/>
                <a:cs typeface="+mn-cs"/>
              </a:endParaRPr>
            </a:p>
          </p:txBody>
        </p:sp>
      </p:grpSp>
      <p:grpSp>
        <p:nvGrpSpPr>
          <p:cNvPr id="17" name="Group 16">
            <a:extLst>
              <a:ext uri="{FF2B5EF4-FFF2-40B4-BE49-F238E27FC236}">
                <a16:creationId xmlns:a16="http://schemas.microsoft.com/office/drawing/2014/main" id="{FE8BF449-C425-48F3-8086-ECE7773D42CA}"/>
              </a:ext>
            </a:extLst>
          </p:cNvPr>
          <p:cNvGrpSpPr/>
          <p:nvPr userDrawn="1"/>
        </p:nvGrpSpPr>
        <p:grpSpPr>
          <a:xfrm rot="10800000">
            <a:off x="381000" y="6096000"/>
            <a:ext cx="8382000" cy="198120"/>
            <a:chOff x="381000" y="640080"/>
            <a:chExt cx="8382000" cy="198120"/>
          </a:xfrm>
        </p:grpSpPr>
        <p:sp>
          <p:nvSpPr>
            <p:cNvPr id="18" name="Rectangle 17">
              <a:extLst>
                <a:ext uri="{FF2B5EF4-FFF2-40B4-BE49-F238E27FC236}">
                  <a16:creationId xmlns:a16="http://schemas.microsoft.com/office/drawing/2014/main" id="{08002967-5EF3-45F0-95C9-46A41E5D0E50}"/>
                </a:ext>
              </a:extLst>
            </p:cNvPr>
            <p:cNvSpPr/>
            <p:nvPr userDrawn="1"/>
          </p:nvSpPr>
          <p:spPr>
            <a:xfrm>
              <a:off x="381000" y="640080"/>
              <a:ext cx="2743200" cy="198120"/>
            </a:xfrm>
            <a:prstGeom prst="rect">
              <a:avLst/>
            </a:prstGeom>
            <a:solidFill>
              <a:schemeClr val="accent5">
                <a:lumMod val="90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001E8EDD-8353-41CD-A438-378C2E16FCC8}"/>
                </a:ext>
              </a:extLst>
            </p:cNvPr>
            <p:cNvSpPr/>
            <p:nvPr userDrawn="1"/>
          </p:nvSpPr>
          <p:spPr>
            <a:xfrm>
              <a:off x="3200400" y="640080"/>
              <a:ext cx="2743200" cy="198120"/>
            </a:xfrm>
            <a:prstGeom prst="rect">
              <a:avLst/>
            </a:prstGeom>
            <a:solidFill>
              <a:schemeClr val="bg1">
                <a:lumMod val="75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8F38A471-84FB-4BD4-96F8-4588232778FE}"/>
                </a:ext>
              </a:extLst>
            </p:cNvPr>
            <p:cNvSpPr/>
            <p:nvPr userDrawn="1"/>
          </p:nvSpPr>
          <p:spPr>
            <a:xfrm>
              <a:off x="6019800" y="640080"/>
              <a:ext cx="2743200" cy="198120"/>
            </a:xfrm>
            <a:prstGeom prst="rect">
              <a:avLst/>
            </a:prstGeom>
            <a:solidFill>
              <a:schemeClr val="accent6"/>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Calibri"/>
                <a:ea typeface="+mn-ea"/>
                <a:cs typeface="+mn-cs"/>
              </a:endParaRPr>
            </a:p>
          </p:txBody>
        </p:sp>
      </p:grpSp>
    </p:spTree>
    <p:extLst>
      <p:ext uri="{BB962C8B-B14F-4D97-AF65-F5344CB8AC3E}">
        <p14:creationId xmlns:p14="http://schemas.microsoft.com/office/powerpoint/2010/main" val="2493896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02FFB36-C7F0-4347-AD8D-22518650E5FC}"/>
              </a:ext>
            </a:extLst>
          </p:cNvPr>
          <p:cNvGrpSpPr/>
          <p:nvPr userDrawn="1"/>
        </p:nvGrpSpPr>
        <p:grpSpPr>
          <a:xfrm rot="5400000">
            <a:off x="-2116477" y="2790803"/>
            <a:ext cx="6259874" cy="1264920"/>
            <a:chOff x="381000" y="640080"/>
            <a:chExt cx="8382000" cy="198120"/>
          </a:xfrm>
        </p:grpSpPr>
        <p:sp>
          <p:nvSpPr>
            <p:cNvPr id="9" name="Rectangle 8">
              <a:extLst>
                <a:ext uri="{FF2B5EF4-FFF2-40B4-BE49-F238E27FC236}">
                  <a16:creationId xmlns:a16="http://schemas.microsoft.com/office/drawing/2014/main" id="{8BEE59D4-055C-499C-91A6-43C9D931C73B}"/>
                </a:ext>
              </a:extLst>
            </p:cNvPr>
            <p:cNvSpPr/>
            <p:nvPr userDrawn="1"/>
          </p:nvSpPr>
          <p:spPr>
            <a:xfrm>
              <a:off x="381000" y="640080"/>
              <a:ext cx="2743200" cy="198120"/>
            </a:xfrm>
            <a:prstGeom prst="rect">
              <a:avLst/>
            </a:prstGeom>
            <a:solidFill>
              <a:schemeClr val="accent5">
                <a:lumMod val="90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16F0210-D0BC-4801-9B59-D9672D1073DB}"/>
                </a:ext>
              </a:extLst>
            </p:cNvPr>
            <p:cNvSpPr/>
            <p:nvPr userDrawn="1"/>
          </p:nvSpPr>
          <p:spPr>
            <a:xfrm>
              <a:off x="3200400" y="640080"/>
              <a:ext cx="2743200" cy="198120"/>
            </a:xfrm>
            <a:prstGeom prst="rect">
              <a:avLst/>
            </a:prstGeom>
            <a:solidFill>
              <a:schemeClr val="bg1">
                <a:lumMod val="75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3C45C403-7583-4671-95A7-0185C97CB5EF}"/>
                </a:ext>
              </a:extLst>
            </p:cNvPr>
            <p:cNvSpPr/>
            <p:nvPr userDrawn="1"/>
          </p:nvSpPr>
          <p:spPr>
            <a:xfrm>
              <a:off x="6019800" y="640080"/>
              <a:ext cx="2743200" cy="198120"/>
            </a:xfrm>
            <a:prstGeom prst="rect">
              <a:avLst/>
            </a:prstGeom>
            <a:solidFill>
              <a:schemeClr val="accent6"/>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Calibri"/>
                <a:ea typeface="+mn-ea"/>
                <a:cs typeface="+mn-cs"/>
              </a:endParaRPr>
            </a:p>
          </p:txBody>
        </p:sp>
      </p:grpSp>
      <p:sp>
        <p:nvSpPr>
          <p:cNvPr id="12" name="Title 11">
            <a:extLst>
              <a:ext uri="{FF2B5EF4-FFF2-40B4-BE49-F238E27FC236}">
                <a16:creationId xmlns:a16="http://schemas.microsoft.com/office/drawing/2014/main" id="{427F83E9-CB2C-45A4-AF12-183538C98BD0}"/>
              </a:ext>
            </a:extLst>
          </p:cNvPr>
          <p:cNvSpPr>
            <a:spLocks noGrp="1"/>
          </p:cNvSpPr>
          <p:nvPr>
            <p:ph type="title" hasCustomPrompt="1"/>
          </p:nvPr>
        </p:nvSpPr>
        <p:spPr>
          <a:xfrm>
            <a:off x="1752600" y="2621280"/>
            <a:ext cx="7162800" cy="1645920"/>
          </a:xfrm>
          <a:noFill/>
        </p:spPr>
        <p:txBody>
          <a:bodyPr/>
          <a:lstStyle>
            <a:lvl1pPr algn="l">
              <a:defRPr sz="4200" spc="150" baseline="0">
                <a:solidFill>
                  <a:srgbClr val="000000"/>
                </a:solidFill>
              </a:defRPr>
            </a:lvl1pPr>
          </a:lstStyle>
          <a:p>
            <a:r>
              <a:rPr lang="en-US" dirty="0"/>
              <a:t>Click to edit Section title</a:t>
            </a:r>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2_Blank">
    <p:spTree>
      <p:nvGrpSpPr>
        <p:cNvPr id="1" name="Shape 112"/>
        <p:cNvGrpSpPr/>
        <p:nvPr/>
      </p:nvGrpSpPr>
      <p:grpSpPr>
        <a:xfrm>
          <a:off x="0" y="0"/>
          <a:ext cx="0" cy="0"/>
          <a:chOff x="0" y="0"/>
          <a:chExt cx="0" cy="0"/>
        </a:xfrm>
      </p:grpSpPr>
    </p:spTree>
    <p:extLst>
      <p:ext uri="{BB962C8B-B14F-4D97-AF65-F5344CB8AC3E}">
        <p14:creationId xmlns:p14="http://schemas.microsoft.com/office/powerpoint/2010/main" val="944987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164806"/>
            <a:ext cx="8381260" cy="1054394"/>
          </a:xfrm>
          <a:prstGeom prst="rect">
            <a:avLst/>
          </a:prstGeom>
          <a:noFill/>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81000" y="1676400"/>
            <a:ext cx="8407893" cy="480720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level</a:t>
            </a:r>
          </a:p>
        </p:txBody>
      </p:sp>
      <p:sp>
        <p:nvSpPr>
          <p:cNvPr id="6" name="Slide Number Placeholder 5"/>
          <p:cNvSpPr>
            <a:spLocks noGrp="1"/>
          </p:cNvSpPr>
          <p:nvPr>
            <p:ph type="sldNum" sz="quarter" idx="4"/>
          </p:nvPr>
        </p:nvSpPr>
        <p:spPr>
          <a:xfrm>
            <a:off x="8234680" y="6507480"/>
            <a:ext cx="582966" cy="274320"/>
          </a:xfrm>
          <a:prstGeom prst="rect">
            <a:avLst/>
          </a:prstGeom>
          <a:ln w="19050">
            <a:noFill/>
          </a:ln>
        </p:spPr>
        <p:txBody>
          <a:bodyPr vert="horz" lIns="91440" tIns="45720" rIns="91440" bIns="45720" rtlCol="0" anchor="ctr"/>
          <a:lstStyle>
            <a:lvl1pPr algn="r">
              <a:defRPr sz="1100">
                <a:solidFill>
                  <a:schemeClr val="bg1">
                    <a:lumMod val="50000"/>
                  </a:schemeClr>
                </a:solidFill>
              </a:defRPr>
            </a:lvl1pPr>
          </a:lstStyle>
          <a:p>
            <a:fld id="{E079EF2B-FA5E-4F95-B275-5772D002DEEC}" type="slidenum">
              <a:rPr lang="en-US" smtClean="0"/>
              <a:pPr/>
              <a:t>‹#›</a:t>
            </a:fld>
            <a:endParaRPr lang="en-US"/>
          </a:p>
        </p:txBody>
      </p:sp>
      <p:grpSp>
        <p:nvGrpSpPr>
          <p:cNvPr id="25" name="Group 24">
            <a:extLst>
              <a:ext uri="{FF2B5EF4-FFF2-40B4-BE49-F238E27FC236}">
                <a16:creationId xmlns:a16="http://schemas.microsoft.com/office/drawing/2014/main" id="{4671B8E0-9B31-42FC-9267-DCA6C0891EA0}"/>
              </a:ext>
            </a:extLst>
          </p:cNvPr>
          <p:cNvGrpSpPr/>
          <p:nvPr userDrawn="1"/>
        </p:nvGrpSpPr>
        <p:grpSpPr>
          <a:xfrm>
            <a:off x="381000" y="1249680"/>
            <a:ext cx="8382000" cy="198120"/>
            <a:chOff x="381000" y="640080"/>
            <a:chExt cx="8382000" cy="198120"/>
          </a:xfrm>
        </p:grpSpPr>
        <p:sp>
          <p:nvSpPr>
            <p:cNvPr id="26" name="Rectangle 25">
              <a:extLst>
                <a:ext uri="{FF2B5EF4-FFF2-40B4-BE49-F238E27FC236}">
                  <a16:creationId xmlns:a16="http://schemas.microsoft.com/office/drawing/2014/main" id="{7EDC1873-7CC8-432D-9B50-B89AAAB19104}"/>
                </a:ext>
              </a:extLst>
            </p:cNvPr>
            <p:cNvSpPr/>
            <p:nvPr userDrawn="1"/>
          </p:nvSpPr>
          <p:spPr>
            <a:xfrm>
              <a:off x="381000" y="640080"/>
              <a:ext cx="2743200" cy="198120"/>
            </a:xfrm>
            <a:prstGeom prst="rect">
              <a:avLst/>
            </a:prstGeom>
            <a:solidFill>
              <a:schemeClr val="accent5">
                <a:lumMod val="90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6170B5A6-0F83-4A95-959F-C34D7E7FED4A}"/>
                </a:ext>
              </a:extLst>
            </p:cNvPr>
            <p:cNvSpPr/>
            <p:nvPr userDrawn="1"/>
          </p:nvSpPr>
          <p:spPr>
            <a:xfrm>
              <a:off x="3200400" y="640080"/>
              <a:ext cx="2743200" cy="198120"/>
            </a:xfrm>
            <a:prstGeom prst="rect">
              <a:avLst/>
            </a:prstGeom>
            <a:solidFill>
              <a:schemeClr val="bg1">
                <a:lumMod val="75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D3FA865D-DA76-4CFC-8842-EBBA2B2A0D1E}"/>
                </a:ext>
              </a:extLst>
            </p:cNvPr>
            <p:cNvSpPr/>
            <p:nvPr userDrawn="1"/>
          </p:nvSpPr>
          <p:spPr>
            <a:xfrm>
              <a:off x="6019800" y="640080"/>
              <a:ext cx="2743200" cy="198120"/>
            </a:xfrm>
            <a:prstGeom prst="rect">
              <a:avLst/>
            </a:prstGeom>
            <a:solidFill>
              <a:schemeClr val="accent6"/>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Calibri"/>
                <a:ea typeface="+mn-ea"/>
                <a:cs typeface="+mn-cs"/>
              </a:endParaRPr>
            </a:p>
          </p:txBody>
        </p:sp>
      </p:grpSp>
    </p:spTree>
  </p:cSld>
  <p:clrMap bg1="lt1" tx1="dk1" bg2="lt2" tx2="dk2" accent1="accent1" accent2="accent2" accent3="accent3" accent4="accent4" accent5="accent5" accent6="accent6" hlink="hlink" folHlink="folHlink"/>
  <p:sldLayoutIdLst>
    <p:sldLayoutId id="2147483685" r:id="rId1"/>
    <p:sldLayoutId id="2147483700" r:id="rId2"/>
    <p:sldLayoutId id="2147483686" r:id="rId3"/>
    <p:sldLayoutId id="2147483690" r:id="rId4"/>
    <p:sldLayoutId id="2147483687" r:id="rId5"/>
    <p:sldLayoutId id="2147483691" r:id="rId6"/>
    <p:sldLayoutId id="2147483699" r:id="rId7"/>
    <p:sldLayoutId id="2147483693" r:id="rId8"/>
    <p:sldLayoutId id="2147483703" r:id="rId9"/>
    <p:sldLayoutId id="2147483704" r:id="rId10"/>
  </p:sldLayoutIdLst>
  <p:hf sldNum="0" hdr="0" dt="0"/>
  <p:txStyles>
    <p:titleStyle>
      <a:lvl1pPr algn="l" defTabSz="914400" rtl="0" eaLnBrk="1" latinLnBrk="0" hangingPunct="1">
        <a:spcBef>
          <a:spcPct val="0"/>
        </a:spcBef>
        <a:buNone/>
        <a:defRPr sz="3600" b="1" kern="1200" cap="small" spc="0" baseline="0">
          <a:ln>
            <a:noFill/>
          </a:ln>
          <a:solidFill>
            <a:srgbClr val="000000"/>
          </a:solidFill>
          <a:effectLst/>
          <a:latin typeface="Century Gothic" panose="020B0502020202020204" pitchFamily="34" charset="0"/>
          <a:ea typeface="+mj-ea"/>
          <a:cs typeface="+mj-cs"/>
        </a:defRPr>
      </a:lvl1pPr>
    </p:titleStyle>
    <p:bodyStyle>
      <a:lvl1pPr marL="274320" indent="-228600" algn="l" defTabSz="914400" rtl="0" eaLnBrk="1" latinLnBrk="0" hangingPunct="1">
        <a:spcBef>
          <a:spcPct val="20000"/>
        </a:spcBef>
        <a:buClr>
          <a:schemeClr val="accent5">
            <a:lumMod val="50000"/>
          </a:schemeClr>
        </a:buClr>
        <a:buFont typeface="Wingdings 2" pitchFamily="18" charset="2"/>
        <a:buChar char=""/>
        <a:defRPr sz="2400" kern="1200" spc="0" baseline="0">
          <a:solidFill>
            <a:srgbClr val="000000"/>
          </a:solidFill>
          <a:latin typeface="Century Gothic" panose="020B0502020202020204" pitchFamily="34" charset="0"/>
          <a:ea typeface="+mn-ea"/>
          <a:cs typeface="+mn-cs"/>
        </a:defRPr>
      </a:lvl1pPr>
      <a:lvl2pPr marL="548640" indent="-182880" algn="l" defTabSz="914400" rtl="0" eaLnBrk="1" latinLnBrk="0" hangingPunct="1">
        <a:spcBef>
          <a:spcPct val="20000"/>
        </a:spcBef>
        <a:buClr>
          <a:schemeClr val="accent6">
            <a:lumMod val="75000"/>
          </a:schemeClr>
        </a:buClr>
        <a:buFont typeface="Arial" panose="020B0604020202020204" pitchFamily="34" charset="0"/>
        <a:buChar char="•"/>
        <a:defRPr sz="2000" kern="1200" spc="0" baseline="0">
          <a:solidFill>
            <a:schemeClr val="accent5">
              <a:lumMod val="75000"/>
            </a:schemeClr>
          </a:solidFill>
          <a:latin typeface="Century Gothic" panose="020B0502020202020204" pitchFamily="34" charset="0"/>
          <a:ea typeface="+mn-ea"/>
          <a:cs typeface="+mn-cs"/>
        </a:defRPr>
      </a:lvl2pPr>
      <a:lvl3pPr marL="822960" indent="-182880" algn="l" defTabSz="914400" rtl="0" eaLnBrk="1" latinLnBrk="0" hangingPunct="1">
        <a:spcBef>
          <a:spcPct val="20000"/>
        </a:spcBef>
        <a:buClr>
          <a:schemeClr val="bg1">
            <a:lumMod val="65000"/>
          </a:schemeClr>
        </a:buClr>
        <a:buFont typeface="Calibri" panose="020F0502020204030204" pitchFamily="34" charset="0"/>
        <a:buChar char="‒"/>
        <a:defRPr sz="1800" kern="1200" spc="0" baseline="0">
          <a:solidFill>
            <a:schemeClr val="bg1">
              <a:lumMod val="65000"/>
            </a:schemeClr>
          </a:solidFill>
          <a:latin typeface="Century Gothic" panose="020B0502020202020204" pitchFamily="34" charset="0"/>
          <a:ea typeface="+mn-ea"/>
          <a:cs typeface="+mn-cs"/>
        </a:defRPr>
      </a:lvl3pPr>
      <a:lvl4pPr marL="914400" indent="0" algn="l" defTabSz="914400" rtl="0" eaLnBrk="1" latinLnBrk="0" hangingPunct="1">
        <a:spcBef>
          <a:spcPct val="20000"/>
        </a:spcBef>
        <a:buClr>
          <a:schemeClr val="accent4"/>
        </a:buClr>
        <a:buFont typeface="Wingdings" pitchFamily="2" charset="2"/>
        <a:buNone/>
        <a:defRPr sz="1600" kern="1200" spc="0">
          <a:solidFill>
            <a:schemeClr val="tx1"/>
          </a:solidFill>
          <a:latin typeface="Century Gothic" panose="020B0502020202020204" pitchFamily="34" charset="0"/>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400" kern="1200" spc="0" baseline="0">
          <a:solidFill>
            <a:schemeClr val="tx1"/>
          </a:solidFill>
          <a:latin typeface="Century Gothic" panose="020B0502020202020204" pitchFamily="34" charset="0"/>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2282B-A81D-7B48-A00B-E29AAE3FF4B3}"/>
              </a:ext>
            </a:extLst>
          </p:cNvPr>
          <p:cNvSpPr>
            <a:spLocks noGrp="1"/>
          </p:cNvSpPr>
          <p:nvPr>
            <p:ph type="ctrTitle"/>
          </p:nvPr>
        </p:nvSpPr>
        <p:spPr>
          <a:xfrm>
            <a:off x="760686" y="2971800"/>
            <a:ext cx="7622628" cy="1082567"/>
          </a:xfrm>
        </p:spPr>
        <p:txBody>
          <a:bodyPr/>
          <a:lstStyle/>
          <a:p>
            <a:r>
              <a:rPr lang="en-US" b="0" cap="none" dirty="0">
                <a:solidFill>
                  <a:schemeClr val="tx1"/>
                </a:solidFill>
              </a:rPr>
              <a:t>Durham Joins Together </a:t>
            </a:r>
            <a:br>
              <a:rPr lang="en-US" b="0" cap="none" dirty="0">
                <a:solidFill>
                  <a:schemeClr val="tx1"/>
                </a:solidFill>
              </a:rPr>
            </a:br>
            <a:r>
              <a:rPr lang="en-US" b="0" cap="none" dirty="0">
                <a:solidFill>
                  <a:schemeClr val="tx1"/>
                </a:solidFill>
              </a:rPr>
              <a:t>to Save Lives</a:t>
            </a:r>
            <a:br>
              <a:rPr lang="en-US" b="0" cap="none" dirty="0">
                <a:solidFill>
                  <a:schemeClr val="tx1"/>
                </a:solidFill>
              </a:rPr>
            </a:br>
            <a:br>
              <a:rPr lang="en-US" b="0" cap="none" dirty="0">
                <a:solidFill>
                  <a:schemeClr val="tx1"/>
                </a:solidFill>
              </a:rPr>
            </a:br>
            <a:r>
              <a:rPr lang="en-US" sz="3200" b="0" cap="none" dirty="0">
                <a:solidFill>
                  <a:schemeClr val="tx1"/>
                </a:solidFill>
                <a:latin typeface="Arial" panose="020B0604020202020204" pitchFamily="34" charset="0"/>
                <a:cs typeface="Arial" panose="020B0604020202020204" pitchFamily="34" charset="0"/>
              </a:rPr>
              <a:t>QUARTERLY UPDATE  </a:t>
            </a:r>
            <a:br>
              <a:rPr lang="en-US" sz="3200" b="0" cap="none" dirty="0">
                <a:solidFill>
                  <a:schemeClr val="tx1"/>
                </a:solidFill>
                <a:latin typeface="Arial" panose="020B0604020202020204" pitchFamily="34" charset="0"/>
                <a:cs typeface="Arial" panose="020B0604020202020204" pitchFamily="34" charset="0"/>
              </a:rPr>
            </a:br>
            <a:r>
              <a:rPr lang="en-US" sz="3200" b="0" cap="none" dirty="0">
                <a:solidFill>
                  <a:schemeClr val="tx1"/>
                </a:solidFill>
                <a:latin typeface="Arial" panose="020B0604020202020204" pitchFamily="34" charset="0"/>
                <a:cs typeface="Arial" panose="020B0604020202020204" pitchFamily="34" charset="0"/>
              </a:rPr>
              <a:t>June 10, 2021  </a:t>
            </a:r>
            <a:br>
              <a:rPr lang="en-US" sz="3200" b="0" cap="none" dirty="0">
                <a:solidFill>
                  <a:schemeClr val="tx1"/>
                </a:solidFill>
                <a:latin typeface="Arial" panose="020B0604020202020204" pitchFamily="34" charset="0"/>
                <a:cs typeface="Arial" panose="020B0604020202020204" pitchFamily="34" charset="0"/>
              </a:rPr>
            </a:br>
            <a:r>
              <a:rPr lang="en-US" sz="3200" b="0" cap="none" dirty="0">
                <a:solidFill>
                  <a:schemeClr val="tx1"/>
                </a:solidFill>
                <a:latin typeface="Arial" panose="020B0604020202020204" pitchFamily="34" charset="0"/>
                <a:cs typeface="Arial" panose="020B0604020202020204" pitchFamily="34" charset="0"/>
              </a:rPr>
              <a:t>6:00 PM – 7:30 PM</a:t>
            </a:r>
          </a:p>
        </p:txBody>
      </p:sp>
    </p:spTree>
    <p:extLst>
      <p:ext uri="{BB962C8B-B14F-4D97-AF65-F5344CB8AC3E}">
        <p14:creationId xmlns:p14="http://schemas.microsoft.com/office/powerpoint/2010/main" val="1360767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03082D-3243-3947-A971-0854EBF826FE}"/>
              </a:ext>
            </a:extLst>
          </p:cNvPr>
          <p:cNvSpPr/>
          <p:nvPr/>
        </p:nvSpPr>
        <p:spPr>
          <a:xfrm>
            <a:off x="457200" y="304800"/>
            <a:ext cx="8441946" cy="4464220"/>
          </a:xfrm>
          <a:prstGeom prst="rect">
            <a:avLst/>
          </a:prstGeom>
        </p:spPr>
        <p:txBody>
          <a:bodyPr vert="horz" lIns="68580" tIns="34290" rIns="68580" bIns="34290" rtlCol="0">
            <a:noAutofit/>
          </a:bodyPr>
          <a:lstStyle/>
          <a:p>
            <a:pPr algn="ctr" defTabSz="685800">
              <a:defRPr/>
            </a:pPr>
            <a:endParaRPr lang="en-US" sz="2000" b="1" dirty="0">
              <a:solidFill>
                <a:prstClr val="black"/>
              </a:solidFill>
              <a:latin typeface="Arial" panose="020B0604020202020204" pitchFamily="34" charset="0"/>
              <a:cs typeface="Arial" panose="020B0604020202020204" pitchFamily="34" charset="0"/>
            </a:endParaRPr>
          </a:p>
          <a:p>
            <a:pPr algn="ctr" defTabSz="685800">
              <a:defRPr/>
            </a:pPr>
            <a:r>
              <a:rPr lang="en-US" sz="2800" b="1" dirty="0">
                <a:solidFill>
                  <a:prstClr val="black"/>
                </a:solidFill>
                <a:latin typeface="Arial" panose="020B0604020202020204" pitchFamily="34" charset="0"/>
                <a:cs typeface="Arial" panose="020B0604020202020204" pitchFamily="34" charset="0"/>
              </a:rPr>
              <a:t>Opioid Misuse Prevention</a:t>
            </a:r>
          </a:p>
          <a:p>
            <a:pPr algn="ctr" defTabSz="685800">
              <a:defRPr/>
            </a:pPr>
            <a:endParaRPr lang="en-US" sz="2000" b="1" dirty="0">
              <a:solidFill>
                <a:prstClr val="black"/>
              </a:solidFill>
              <a:latin typeface="Arial" panose="020B0604020202020204" pitchFamily="34" charset="0"/>
              <a:cs typeface="Arial" panose="020B0604020202020204" pitchFamily="34" charset="0"/>
            </a:endParaRPr>
          </a:p>
          <a:p>
            <a:pPr algn="ctr" defTabSz="685800">
              <a:defRPr/>
            </a:pPr>
            <a:endParaRPr lang="en-US" sz="1200" dirty="0">
              <a:solidFill>
                <a:prstClr val="black"/>
              </a:solidFill>
              <a:latin typeface="Arial" panose="020B0604020202020204" pitchFamily="34" charset="0"/>
              <a:cs typeface="Arial" panose="020B0604020202020204" pitchFamily="34" charset="0"/>
            </a:endParaRPr>
          </a:p>
          <a:p>
            <a:pPr indent="-171450" defTabSz="685800">
              <a:buFont typeface="Arial" panose="020B0604020202020204" pitchFamily="34" charset="0"/>
              <a:buChar char="•"/>
              <a:defRPr/>
            </a:pPr>
            <a:r>
              <a:rPr lang="en-US" sz="2200" dirty="0">
                <a:solidFill>
                  <a:prstClr val="black"/>
                </a:solidFill>
                <a:latin typeface="Arial" panose="020B0604020202020204" pitchFamily="34" charset="0"/>
                <a:cs typeface="Arial" panose="020B0604020202020204" pitchFamily="34" charset="0"/>
              </a:rPr>
              <a:t>Education to 8,000/month via TRY Ambassadors</a:t>
            </a:r>
          </a:p>
          <a:p>
            <a:pPr indent="-171450" defTabSz="685800">
              <a:buFont typeface="Arial" panose="020B0604020202020204" pitchFamily="34" charset="0"/>
              <a:buChar char="•"/>
              <a:defRPr/>
            </a:pPr>
            <a:r>
              <a:rPr lang="en-US" sz="2200" dirty="0">
                <a:solidFill>
                  <a:prstClr val="black"/>
                </a:solidFill>
                <a:latin typeface="Arial" panose="020B0604020202020204" pitchFamily="34" charset="0"/>
                <a:cs typeface="Arial" panose="020B0604020202020204" pitchFamily="34" charset="0"/>
              </a:rPr>
              <a:t>Published the Durham County SU Report</a:t>
            </a:r>
          </a:p>
          <a:p>
            <a:pPr indent="-171450" defTabSz="685800">
              <a:buFont typeface="Arial" panose="020B0604020202020204" pitchFamily="34" charset="0"/>
              <a:buChar char="•"/>
              <a:defRPr/>
            </a:pPr>
            <a:r>
              <a:rPr lang="en-US" sz="2200" dirty="0">
                <a:solidFill>
                  <a:prstClr val="black"/>
                </a:solidFill>
                <a:latin typeface="Arial" panose="020B0604020202020204" pitchFamily="34" charset="0"/>
                <a:cs typeface="Arial" panose="020B0604020202020204" pitchFamily="34" charset="0"/>
              </a:rPr>
              <a:t>Operation Medicine Drop</a:t>
            </a:r>
          </a:p>
          <a:p>
            <a:pPr indent="-171450" defTabSz="685800">
              <a:buFont typeface="Arial" panose="020B0604020202020204" pitchFamily="34" charset="0"/>
              <a:buChar char="•"/>
              <a:defRPr/>
            </a:pPr>
            <a:r>
              <a:rPr lang="en-US" sz="2200" dirty="0">
                <a:solidFill>
                  <a:prstClr val="black"/>
                </a:solidFill>
                <a:latin typeface="Arial" panose="020B0604020202020204" pitchFamily="34" charset="0"/>
                <a:cs typeface="Arial" panose="020B0604020202020204" pitchFamily="34" charset="0"/>
              </a:rPr>
              <a:t>Installed 7 Permanent Lock Boxes throughout Durham</a:t>
            </a:r>
          </a:p>
          <a:p>
            <a:pPr indent="-171450" defTabSz="685800">
              <a:buFont typeface="Arial" panose="020B0604020202020204" pitchFamily="34" charset="0"/>
              <a:buChar char="•"/>
              <a:defRPr/>
            </a:pPr>
            <a:r>
              <a:rPr lang="en-US" sz="2200" dirty="0">
                <a:solidFill>
                  <a:prstClr val="black"/>
                </a:solidFill>
                <a:latin typeface="Arial" panose="020B0604020202020204" pitchFamily="34" charset="0"/>
                <a:cs typeface="Arial" panose="020B0604020202020204" pitchFamily="34" charset="0"/>
              </a:rPr>
              <a:t>Distribution of medication lock boxes for families and recovery programs (221)</a:t>
            </a:r>
          </a:p>
          <a:p>
            <a:pPr indent="-171450" defTabSz="685800">
              <a:buFont typeface="Arial" panose="020B0604020202020204" pitchFamily="34" charset="0"/>
              <a:buChar char="•"/>
              <a:defRPr/>
            </a:pPr>
            <a:r>
              <a:rPr lang="en-US" sz="2200" dirty="0">
                <a:solidFill>
                  <a:prstClr val="black"/>
                </a:solidFill>
                <a:latin typeface="Arial" panose="020B0604020202020204" pitchFamily="34" charset="0"/>
                <a:cs typeface="Arial" panose="020B0604020202020204" pitchFamily="34" charset="0"/>
              </a:rPr>
              <a:t>Events organized with law enforcement to collect and safely dispose of expired or </a:t>
            </a:r>
            <a:r>
              <a:rPr lang="en-US" sz="2200" dirty="0" err="1">
                <a:solidFill>
                  <a:prstClr val="black"/>
                </a:solidFill>
                <a:latin typeface="Arial" panose="020B0604020202020204" pitchFamily="34" charset="0"/>
                <a:cs typeface="Arial" panose="020B0604020202020204" pitchFamily="34" charset="0"/>
              </a:rPr>
              <a:t>unsued</a:t>
            </a:r>
            <a:r>
              <a:rPr lang="en-US" sz="2200" dirty="0">
                <a:solidFill>
                  <a:prstClr val="black"/>
                </a:solidFill>
                <a:latin typeface="Arial" panose="020B0604020202020204" pitchFamily="34" charset="0"/>
                <a:cs typeface="Arial" panose="020B0604020202020204" pitchFamily="34" charset="0"/>
              </a:rPr>
              <a:t> medications</a:t>
            </a:r>
          </a:p>
          <a:p>
            <a:pPr indent="-171450" defTabSz="685800">
              <a:buFont typeface="Arial" panose="020B0604020202020204" pitchFamily="34" charset="0"/>
              <a:buChar char="•"/>
              <a:defRPr/>
            </a:pPr>
            <a:r>
              <a:rPr lang="en-US" sz="2200" dirty="0">
                <a:solidFill>
                  <a:prstClr val="black"/>
                </a:solidFill>
                <a:latin typeface="Arial" panose="020B0604020202020204" pitchFamily="34" charset="0"/>
                <a:cs typeface="Arial" panose="020B0604020202020204" pitchFamily="34" charset="0"/>
              </a:rPr>
              <a:t>Distribution of chemical medication disposal  </a:t>
            </a:r>
          </a:p>
          <a:p>
            <a:pPr indent="-171450" defTabSz="685800">
              <a:buFont typeface="Arial" panose="020B0604020202020204" pitchFamily="34" charset="0"/>
              <a:buChar char="•"/>
              <a:defRPr/>
            </a:pPr>
            <a:r>
              <a:rPr lang="en-US" sz="2200" dirty="0">
                <a:solidFill>
                  <a:prstClr val="black"/>
                </a:solidFill>
                <a:latin typeface="Arial" panose="020B0604020202020204" pitchFamily="34" charset="0"/>
                <a:cs typeface="Arial" panose="020B0604020202020204" pitchFamily="34" charset="0"/>
              </a:rPr>
              <a:t>Youth involved – Safe to Call, PSAs, Media</a:t>
            </a:r>
            <a:endParaRPr lang="en-US" sz="2000" b="1" dirty="0">
              <a:solidFill>
                <a:prstClr val="black"/>
              </a:solidFill>
              <a:latin typeface="Arial" panose="020B0604020202020204" pitchFamily="34" charset="0"/>
              <a:cs typeface="Arial" panose="020B0604020202020204" pitchFamily="34" charset="0"/>
            </a:endParaRPr>
          </a:p>
          <a:p>
            <a:pPr defTabSz="685800">
              <a:defRPr/>
            </a:pPr>
            <a:endParaRPr lang="en-US" sz="300" b="1" dirty="0">
              <a:solidFill>
                <a:prstClr val="black"/>
              </a:solidFill>
              <a:latin typeface="Arial" panose="020B0604020202020204" pitchFamily="34" charset="0"/>
              <a:cs typeface="Arial" panose="020B0604020202020204" pitchFamily="34" charset="0"/>
            </a:endParaRPr>
          </a:p>
          <a:p>
            <a:pPr defTabSz="685800">
              <a:defRPr/>
            </a:pPr>
            <a:r>
              <a:rPr lang="en-US" sz="2000" b="1" dirty="0">
                <a:solidFill>
                  <a:prstClr val="black"/>
                </a:solidFill>
                <a:latin typeface="Arial" panose="020B0604020202020204" pitchFamily="34" charset="0"/>
                <a:cs typeface="Arial" panose="020B0604020202020204" pitchFamily="34" charset="0"/>
              </a:rPr>
              <a:t>Whole Health Ambassador Support program $600,000 in Durham and 11 Counties delivered through CHWs and Volunteers</a:t>
            </a:r>
          </a:p>
          <a:p>
            <a:pPr defTabSz="685800">
              <a:defRPr/>
            </a:pPr>
            <a:endParaRPr lang="en-US" sz="1050" dirty="0">
              <a:solidFill>
                <a:prstClr val="black"/>
              </a:solidFill>
              <a:latin typeface="Arial" panose="020B0604020202020204" pitchFamily="34" charset="0"/>
              <a:cs typeface="Arial" panose="020B0604020202020204" pitchFamily="34" charset="0"/>
            </a:endParaRPr>
          </a:p>
          <a:p>
            <a:pPr defTabSz="685800">
              <a:defRPr/>
            </a:pPr>
            <a:r>
              <a:rPr lang="en-US" sz="2000" dirty="0">
                <a:solidFill>
                  <a:prstClr val="black"/>
                </a:solidFill>
                <a:latin typeface="Arial" panose="020B0604020202020204" pitchFamily="34" charset="0"/>
                <a:cs typeface="Arial" panose="020B0604020202020204" pitchFamily="34" charset="0"/>
              </a:rPr>
              <a:t>Annual Conference – February 22, 2022 </a:t>
            </a:r>
          </a:p>
          <a:p>
            <a:pPr defTabSz="685800">
              <a:defRPr/>
            </a:pPr>
            <a:r>
              <a:rPr lang="en-US" sz="2000" dirty="0">
                <a:solidFill>
                  <a:prstClr val="black"/>
                </a:solidFill>
                <a:latin typeface="Arial" panose="020B0604020202020204" pitchFamily="34" charset="0"/>
                <a:cs typeface="Arial" panose="020B0604020202020204" pitchFamily="34" charset="0"/>
              </a:rPr>
              <a:t>TRY PREVENTION 2022 with Duke Department of Brain Sciences.</a:t>
            </a:r>
          </a:p>
        </p:txBody>
      </p:sp>
      <p:sp>
        <p:nvSpPr>
          <p:cNvPr id="2" name="Slide Number Placeholder 1">
            <a:extLst>
              <a:ext uri="{FF2B5EF4-FFF2-40B4-BE49-F238E27FC236}">
                <a16:creationId xmlns:a16="http://schemas.microsoft.com/office/drawing/2014/main" id="{7A8DF693-3A87-7743-B81B-13345BD342A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685800">
              <a:spcAft>
                <a:spcPts val="450"/>
              </a:spcAft>
              <a:defRPr/>
            </a:pPr>
            <a:fld id="{B345FB98-974C-D449-9EAC-F1167DCA5034}" type="slidenum">
              <a:rPr lang="en-US" smtClean="0"/>
              <a:pPr algn="r" defTabSz="685800">
                <a:spcAft>
                  <a:spcPts val="450"/>
                </a:spcAft>
                <a:defRPr/>
              </a:pPr>
              <a:t>10</a:t>
            </a:fld>
            <a:endParaRPr lang="en-US" sz="900">
              <a:solidFill>
                <a:prstClr val="black">
                  <a:tint val="75000"/>
                </a:prstClr>
              </a:solidFill>
              <a:latin typeface="Calibri" panose="020F0502020204030204"/>
            </a:endParaRPr>
          </a:p>
        </p:txBody>
      </p:sp>
      <p:sp>
        <p:nvSpPr>
          <p:cNvPr id="5" name="TextBox 4">
            <a:extLst>
              <a:ext uri="{FF2B5EF4-FFF2-40B4-BE49-F238E27FC236}">
                <a16:creationId xmlns:a16="http://schemas.microsoft.com/office/drawing/2014/main" id="{BE0350EA-59C7-214B-A9A8-3FFAA515A037}"/>
              </a:ext>
            </a:extLst>
          </p:cNvPr>
          <p:cNvSpPr txBox="1"/>
          <p:nvPr/>
        </p:nvSpPr>
        <p:spPr>
          <a:xfrm>
            <a:off x="2836359" y="1066800"/>
            <a:ext cx="3683627" cy="230832"/>
          </a:xfrm>
          <a:prstGeom prst="rect">
            <a:avLst/>
          </a:prstGeom>
          <a:noFill/>
        </p:spPr>
        <p:txBody>
          <a:bodyPr wrap="square" rtlCol="0">
            <a:spAutoFit/>
          </a:bodyPr>
          <a:lstStyle/>
          <a:p>
            <a:pPr defTabSz="685800">
              <a:defRPr/>
            </a:pPr>
            <a:r>
              <a:rPr lang="en-US" sz="900" b="1" dirty="0">
                <a:solidFill>
                  <a:prstClr val="black"/>
                </a:solidFill>
                <a:latin typeface="Calibri" panose="020F0502020204030204"/>
              </a:rPr>
              <a:t>Strategic Prevention Framework/Seven Strategies for Community Change</a:t>
            </a:r>
          </a:p>
        </p:txBody>
      </p:sp>
    </p:spTree>
    <p:extLst>
      <p:ext uri="{BB962C8B-B14F-4D97-AF65-F5344CB8AC3E}">
        <p14:creationId xmlns:p14="http://schemas.microsoft.com/office/powerpoint/2010/main" val="1539266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2282B-A81D-7B48-A00B-E29AAE3FF4B3}"/>
              </a:ext>
            </a:extLst>
          </p:cNvPr>
          <p:cNvSpPr>
            <a:spLocks noGrp="1"/>
          </p:cNvSpPr>
          <p:nvPr>
            <p:ph type="ctrTitle"/>
          </p:nvPr>
        </p:nvSpPr>
        <p:spPr>
          <a:xfrm>
            <a:off x="760686" y="497651"/>
            <a:ext cx="7622628" cy="1082567"/>
          </a:xfrm>
        </p:spPr>
        <p:txBody>
          <a:bodyPr/>
          <a:lstStyle/>
          <a:p>
            <a:r>
              <a:rPr lang="en-US" dirty="0"/>
              <a:t>  </a:t>
            </a:r>
            <a:br>
              <a:rPr lang="en-US" dirty="0"/>
            </a:br>
            <a:endParaRPr lang="en-US" dirty="0"/>
          </a:p>
        </p:txBody>
      </p:sp>
      <p:sp>
        <p:nvSpPr>
          <p:cNvPr id="3" name="TextBox 2">
            <a:extLst>
              <a:ext uri="{FF2B5EF4-FFF2-40B4-BE49-F238E27FC236}">
                <a16:creationId xmlns:a16="http://schemas.microsoft.com/office/drawing/2014/main" id="{E968E44F-6802-9B4A-B73D-6DEBE0AC02F7}"/>
              </a:ext>
            </a:extLst>
          </p:cNvPr>
          <p:cNvSpPr txBox="1"/>
          <p:nvPr/>
        </p:nvSpPr>
        <p:spPr>
          <a:xfrm>
            <a:off x="990600" y="3200400"/>
            <a:ext cx="7162800" cy="646331"/>
          </a:xfrm>
          <a:prstGeom prst="rect">
            <a:avLst/>
          </a:prstGeom>
          <a:noFill/>
        </p:spPr>
        <p:txBody>
          <a:bodyPr wrap="square" rtlCol="0">
            <a:spAutoFit/>
          </a:bodyPr>
          <a:lstStyle/>
          <a:p>
            <a:r>
              <a:rPr lang="en-US" dirty="0">
                <a:solidFill>
                  <a:schemeClr val="accent3"/>
                </a:solidFill>
              </a:rPr>
              <a:t> </a:t>
            </a:r>
          </a:p>
          <a:p>
            <a:endParaRPr lang="en-US" dirty="0">
              <a:solidFill>
                <a:schemeClr val="accent3"/>
              </a:solidFill>
            </a:endParaRPr>
          </a:p>
        </p:txBody>
      </p:sp>
      <p:sp>
        <p:nvSpPr>
          <p:cNvPr id="9" name="TextBox 8">
            <a:extLst>
              <a:ext uri="{FF2B5EF4-FFF2-40B4-BE49-F238E27FC236}">
                <a16:creationId xmlns:a16="http://schemas.microsoft.com/office/drawing/2014/main" id="{5E52D360-F28B-AA46-BF2D-D52F11C97153}"/>
              </a:ext>
            </a:extLst>
          </p:cNvPr>
          <p:cNvSpPr txBox="1"/>
          <p:nvPr/>
        </p:nvSpPr>
        <p:spPr>
          <a:xfrm>
            <a:off x="990600" y="2286000"/>
            <a:ext cx="7620000" cy="646331"/>
          </a:xfrm>
          <a:prstGeom prst="rect">
            <a:avLst/>
          </a:prstGeom>
          <a:noFill/>
        </p:spPr>
        <p:txBody>
          <a:bodyPr wrap="square" rtlCol="0">
            <a:spAutoFit/>
          </a:bodyPr>
          <a:lstStyle/>
          <a:p>
            <a:r>
              <a:rPr lang="en-US" dirty="0"/>
              <a:t> </a:t>
            </a:r>
          </a:p>
          <a:p>
            <a:endParaRPr lang="en-US" dirty="0"/>
          </a:p>
        </p:txBody>
      </p:sp>
      <p:sp>
        <p:nvSpPr>
          <p:cNvPr id="4" name="TextBox 3">
            <a:extLst>
              <a:ext uri="{FF2B5EF4-FFF2-40B4-BE49-F238E27FC236}">
                <a16:creationId xmlns:a16="http://schemas.microsoft.com/office/drawing/2014/main" id="{0D1CE777-2CDA-D54E-AC6F-8889D6AF0AA2}"/>
              </a:ext>
            </a:extLst>
          </p:cNvPr>
          <p:cNvSpPr txBox="1"/>
          <p:nvPr/>
        </p:nvSpPr>
        <p:spPr>
          <a:xfrm>
            <a:off x="626554" y="609600"/>
            <a:ext cx="8077200" cy="3600986"/>
          </a:xfrm>
          <a:prstGeom prst="rect">
            <a:avLst/>
          </a:prstGeom>
          <a:noFill/>
        </p:spPr>
        <p:txBody>
          <a:bodyPr wrap="square" rtlCol="0">
            <a:spAutoFit/>
          </a:bodyPr>
          <a:lstStyle/>
          <a:p>
            <a:pPr algn="ctr"/>
            <a:endParaRPr lang="en-US" sz="3200" dirty="0">
              <a:solidFill>
                <a:schemeClr val="accent3">
                  <a:lumMod val="75000"/>
                </a:schemeClr>
              </a:solidFill>
              <a:latin typeface="Arial" panose="020B0604020202020204" pitchFamily="34" charset="0"/>
              <a:cs typeface="Arial" panose="020B0604020202020204" pitchFamily="34" charset="0"/>
            </a:endParaRPr>
          </a:p>
          <a:p>
            <a:pPr algn="ctr"/>
            <a:r>
              <a:rPr lang="en-US" sz="3200" dirty="0">
                <a:solidFill>
                  <a:schemeClr val="accent3">
                    <a:lumMod val="75000"/>
                  </a:schemeClr>
                </a:solidFill>
                <a:latin typeface="Arial" panose="020B0604020202020204" pitchFamily="34" charset="0"/>
                <a:cs typeface="Arial" panose="020B0604020202020204" pitchFamily="34" charset="0"/>
              </a:rPr>
              <a:t>Treatment and Mental Health </a:t>
            </a:r>
          </a:p>
          <a:p>
            <a:pPr algn="ctr"/>
            <a:r>
              <a:rPr lang="en-US" sz="3200" dirty="0">
                <a:solidFill>
                  <a:schemeClr val="accent3">
                    <a:lumMod val="75000"/>
                  </a:schemeClr>
                </a:solidFill>
                <a:latin typeface="Arial" panose="020B0604020202020204" pitchFamily="34" charset="0"/>
                <a:cs typeface="Arial" panose="020B0604020202020204" pitchFamily="34" charset="0"/>
              </a:rPr>
              <a:t>Cindy Haynes</a:t>
            </a:r>
          </a:p>
          <a:p>
            <a:pPr algn="ctr"/>
            <a:endParaRPr lang="en-US" sz="3200" i="1" dirty="0">
              <a:solidFill>
                <a:schemeClr val="accent3">
                  <a:lumMod val="75000"/>
                </a:schemeClr>
              </a:solidFill>
              <a:latin typeface="Arial" panose="020B0604020202020204" pitchFamily="34" charset="0"/>
              <a:cs typeface="Arial" panose="020B0604020202020204" pitchFamily="34" charset="0"/>
            </a:endParaRPr>
          </a:p>
          <a:p>
            <a:pPr algn="ctr"/>
            <a:r>
              <a:rPr lang="en-US" dirty="0">
                <a:solidFill>
                  <a:schemeClr val="accent3">
                    <a:lumMod val="75000"/>
                  </a:schemeClr>
                </a:solidFill>
                <a:latin typeface="Arial" panose="020B0604020202020204" pitchFamily="34" charset="0"/>
                <a:cs typeface="Arial" panose="020B0604020202020204" pitchFamily="34" charset="0"/>
              </a:rPr>
              <a:t>Proposed 10% budget cuts to Law Enforcement to support Mental Health</a:t>
            </a:r>
          </a:p>
          <a:p>
            <a:pPr algn="ctr"/>
            <a:endParaRPr lang="en-US" dirty="0">
              <a:solidFill>
                <a:schemeClr val="accent3">
                  <a:lumMod val="75000"/>
                </a:schemeClr>
              </a:solidFill>
              <a:latin typeface="Arial" panose="020B0604020202020204" pitchFamily="34" charset="0"/>
              <a:cs typeface="Arial" panose="020B0604020202020204" pitchFamily="34" charset="0"/>
            </a:endParaRPr>
          </a:p>
          <a:p>
            <a:pPr algn="ctr"/>
            <a:r>
              <a:rPr lang="en-US" sz="3200" dirty="0">
                <a:solidFill>
                  <a:schemeClr val="accent3">
                    <a:lumMod val="75000"/>
                  </a:schemeClr>
                </a:solidFill>
                <a:latin typeface="Arial" panose="020B0604020202020204" pitchFamily="34" charset="0"/>
                <a:cs typeface="Arial" panose="020B0604020202020204" pitchFamily="34" charset="0"/>
              </a:rPr>
              <a:t>Committee Update</a:t>
            </a:r>
          </a:p>
          <a:p>
            <a:r>
              <a:rPr lang="en-US" sz="3200" dirty="0">
                <a:solidFill>
                  <a:schemeClr val="accent3">
                    <a:lumMod val="7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9372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2282B-A81D-7B48-A00B-E29AAE3FF4B3}"/>
              </a:ext>
            </a:extLst>
          </p:cNvPr>
          <p:cNvSpPr>
            <a:spLocks noGrp="1"/>
          </p:cNvSpPr>
          <p:nvPr>
            <p:ph type="ctrTitle"/>
          </p:nvPr>
        </p:nvSpPr>
        <p:spPr>
          <a:xfrm>
            <a:off x="760686" y="1828800"/>
            <a:ext cx="7622628" cy="1082567"/>
          </a:xfrm>
        </p:spPr>
        <p:txBody>
          <a:bodyPr/>
          <a:lstStyle/>
          <a:p>
            <a:br>
              <a:rPr lang="en-US" sz="4000" dirty="0">
                <a:latin typeface="Arial" panose="020B0604020202020204" pitchFamily="34" charset="0"/>
                <a:cs typeface="Arial" panose="020B0604020202020204" pitchFamily="34" charset="0"/>
              </a:rPr>
            </a:br>
            <a:endParaRPr lang="en-US" sz="40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968E44F-6802-9B4A-B73D-6DEBE0AC02F7}"/>
              </a:ext>
            </a:extLst>
          </p:cNvPr>
          <p:cNvSpPr txBox="1"/>
          <p:nvPr/>
        </p:nvSpPr>
        <p:spPr>
          <a:xfrm>
            <a:off x="990600" y="3200400"/>
            <a:ext cx="7162800" cy="646331"/>
          </a:xfrm>
          <a:prstGeom prst="rect">
            <a:avLst/>
          </a:prstGeom>
          <a:noFill/>
        </p:spPr>
        <p:txBody>
          <a:bodyPr wrap="square" rtlCol="0">
            <a:spAutoFit/>
          </a:bodyPr>
          <a:lstStyle/>
          <a:p>
            <a:r>
              <a:rPr lang="en-US" dirty="0">
                <a:solidFill>
                  <a:schemeClr val="accent3"/>
                </a:solidFill>
              </a:rPr>
              <a:t> </a:t>
            </a:r>
          </a:p>
          <a:p>
            <a:endParaRPr lang="en-US" dirty="0">
              <a:solidFill>
                <a:schemeClr val="accent3"/>
              </a:solidFill>
            </a:endParaRPr>
          </a:p>
        </p:txBody>
      </p:sp>
      <p:sp>
        <p:nvSpPr>
          <p:cNvPr id="9" name="TextBox 8">
            <a:extLst>
              <a:ext uri="{FF2B5EF4-FFF2-40B4-BE49-F238E27FC236}">
                <a16:creationId xmlns:a16="http://schemas.microsoft.com/office/drawing/2014/main" id="{5E52D360-F28B-AA46-BF2D-D52F11C97153}"/>
              </a:ext>
            </a:extLst>
          </p:cNvPr>
          <p:cNvSpPr txBox="1"/>
          <p:nvPr/>
        </p:nvSpPr>
        <p:spPr>
          <a:xfrm>
            <a:off x="990600" y="2286000"/>
            <a:ext cx="7620000" cy="646331"/>
          </a:xfrm>
          <a:prstGeom prst="rect">
            <a:avLst/>
          </a:prstGeom>
          <a:noFill/>
        </p:spPr>
        <p:txBody>
          <a:bodyPr wrap="square" rtlCol="0">
            <a:spAutoFit/>
          </a:bodyPr>
          <a:lstStyle/>
          <a:p>
            <a:r>
              <a:rPr lang="en-US" dirty="0"/>
              <a:t> </a:t>
            </a:r>
          </a:p>
          <a:p>
            <a:endParaRPr lang="en-US" dirty="0"/>
          </a:p>
        </p:txBody>
      </p:sp>
      <p:sp>
        <p:nvSpPr>
          <p:cNvPr id="6" name="TextBox 5">
            <a:extLst>
              <a:ext uri="{FF2B5EF4-FFF2-40B4-BE49-F238E27FC236}">
                <a16:creationId xmlns:a16="http://schemas.microsoft.com/office/drawing/2014/main" id="{AC45C528-1103-DB49-9BC0-EB2464A30203}"/>
              </a:ext>
            </a:extLst>
          </p:cNvPr>
          <p:cNvSpPr txBox="1"/>
          <p:nvPr/>
        </p:nvSpPr>
        <p:spPr>
          <a:xfrm>
            <a:off x="717331" y="1457236"/>
            <a:ext cx="7697514" cy="2308324"/>
          </a:xfrm>
          <a:prstGeom prst="rect">
            <a:avLst/>
          </a:prstGeom>
          <a:noFill/>
        </p:spPr>
        <p:txBody>
          <a:bodyPr wrap="square" rtlCol="0">
            <a:spAutoFit/>
          </a:bodyPr>
          <a:lstStyle/>
          <a:p>
            <a:pPr algn="ctr"/>
            <a:r>
              <a:rPr lang="en-US" sz="3600" dirty="0">
                <a:solidFill>
                  <a:schemeClr val="accent3">
                    <a:lumMod val="75000"/>
                  </a:schemeClr>
                </a:solidFill>
              </a:rPr>
              <a:t>Discussion </a:t>
            </a:r>
          </a:p>
          <a:p>
            <a:pPr algn="ctr"/>
            <a:r>
              <a:rPr lang="en-US" sz="3600" dirty="0">
                <a:solidFill>
                  <a:schemeClr val="accent3">
                    <a:lumMod val="75000"/>
                  </a:schemeClr>
                </a:solidFill>
              </a:rPr>
              <a:t>Questions </a:t>
            </a:r>
          </a:p>
          <a:p>
            <a:pPr algn="ctr"/>
            <a:r>
              <a:rPr lang="en-US" sz="3600" dirty="0">
                <a:solidFill>
                  <a:schemeClr val="accent3">
                    <a:lumMod val="75000"/>
                  </a:schemeClr>
                </a:solidFill>
              </a:rPr>
              <a:t>Feedback </a:t>
            </a:r>
          </a:p>
          <a:p>
            <a:pPr algn="ctr"/>
            <a:r>
              <a:rPr lang="en-US" sz="3600" dirty="0">
                <a:solidFill>
                  <a:schemeClr val="accent3">
                    <a:lumMod val="75000"/>
                  </a:schemeClr>
                </a:solidFill>
              </a:rPr>
              <a:t>Next Steps  </a:t>
            </a:r>
          </a:p>
        </p:txBody>
      </p:sp>
    </p:spTree>
    <p:extLst>
      <p:ext uri="{BB962C8B-B14F-4D97-AF65-F5344CB8AC3E}">
        <p14:creationId xmlns:p14="http://schemas.microsoft.com/office/powerpoint/2010/main" val="854672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68E44F-6802-9B4A-B73D-6DEBE0AC02F7}"/>
              </a:ext>
            </a:extLst>
          </p:cNvPr>
          <p:cNvSpPr txBox="1"/>
          <p:nvPr/>
        </p:nvSpPr>
        <p:spPr>
          <a:xfrm>
            <a:off x="990600" y="3200400"/>
            <a:ext cx="7162800" cy="646331"/>
          </a:xfrm>
          <a:prstGeom prst="rect">
            <a:avLst/>
          </a:prstGeom>
          <a:noFill/>
        </p:spPr>
        <p:txBody>
          <a:bodyPr wrap="square" rtlCol="0">
            <a:spAutoFit/>
          </a:bodyPr>
          <a:lstStyle/>
          <a:p>
            <a:r>
              <a:rPr lang="en-US" dirty="0">
                <a:solidFill>
                  <a:schemeClr val="accent3"/>
                </a:solidFill>
              </a:rPr>
              <a:t> </a:t>
            </a:r>
          </a:p>
          <a:p>
            <a:endParaRPr lang="en-US" dirty="0">
              <a:solidFill>
                <a:schemeClr val="accent3"/>
              </a:solidFill>
            </a:endParaRPr>
          </a:p>
        </p:txBody>
      </p:sp>
      <p:sp>
        <p:nvSpPr>
          <p:cNvPr id="9" name="TextBox 8">
            <a:extLst>
              <a:ext uri="{FF2B5EF4-FFF2-40B4-BE49-F238E27FC236}">
                <a16:creationId xmlns:a16="http://schemas.microsoft.com/office/drawing/2014/main" id="{5E52D360-F28B-AA46-BF2D-D52F11C97153}"/>
              </a:ext>
            </a:extLst>
          </p:cNvPr>
          <p:cNvSpPr txBox="1"/>
          <p:nvPr/>
        </p:nvSpPr>
        <p:spPr>
          <a:xfrm>
            <a:off x="990600" y="2286000"/>
            <a:ext cx="7620000" cy="646331"/>
          </a:xfrm>
          <a:prstGeom prst="rect">
            <a:avLst/>
          </a:prstGeom>
          <a:noFill/>
        </p:spPr>
        <p:txBody>
          <a:bodyPr wrap="square" rtlCol="0">
            <a:spAutoFit/>
          </a:bodyPr>
          <a:lstStyle/>
          <a:p>
            <a:r>
              <a:rPr lang="en-US" dirty="0"/>
              <a:t> </a:t>
            </a:r>
          </a:p>
          <a:p>
            <a:endParaRPr lang="en-US" dirty="0"/>
          </a:p>
        </p:txBody>
      </p:sp>
      <p:sp>
        <p:nvSpPr>
          <p:cNvPr id="6" name="TextBox 5">
            <a:extLst>
              <a:ext uri="{FF2B5EF4-FFF2-40B4-BE49-F238E27FC236}">
                <a16:creationId xmlns:a16="http://schemas.microsoft.com/office/drawing/2014/main" id="{AC45C528-1103-DB49-9BC0-EB2464A30203}"/>
              </a:ext>
            </a:extLst>
          </p:cNvPr>
          <p:cNvSpPr txBox="1"/>
          <p:nvPr/>
        </p:nvSpPr>
        <p:spPr>
          <a:xfrm>
            <a:off x="609600" y="624006"/>
            <a:ext cx="8153400" cy="3970318"/>
          </a:xfrm>
          <a:prstGeom prst="rect">
            <a:avLst/>
          </a:prstGeom>
          <a:noFill/>
        </p:spPr>
        <p:txBody>
          <a:bodyPr wrap="square" rtlCol="0">
            <a:spAutoFit/>
          </a:bodyPr>
          <a:lstStyle/>
          <a:p>
            <a:r>
              <a:rPr lang="en-US" sz="2800" dirty="0">
                <a:solidFill>
                  <a:schemeClr val="accent3">
                    <a:lumMod val="75000"/>
                  </a:schemeClr>
                </a:solidFill>
                <a:latin typeface="Arial" panose="020B0604020202020204" pitchFamily="34" charset="0"/>
                <a:cs typeface="Arial" panose="020B0604020202020204" pitchFamily="34" charset="0"/>
              </a:rPr>
              <a:t>Schedule for Durham Joins Together committees: </a:t>
            </a:r>
          </a:p>
          <a:p>
            <a:endParaRPr lang="en-US" sz="2800" dirty="0">
              <a:solidFill>
                <a:schemeClr val="accent3">
                  <a:lumMod val="75000"/>
                </a:schemeClr>
              </a:solidFill>
              <a:latin typeface="Arial" panose="020B0604020202020204" pitchFamily="34" charset="0"/>
              <a:cs typeface="Arial" panose="020B0604020202020204" pitchFamily="34" charset="0"/>
            </a:endParaRPr>
          </a:p>
          <a:p>
            <a:r>
              <a:rPr lang="en-US" sz="2800" dirty="0">
                <a:solidFill>
                  <a:schemeClr val="accent3">
                    <a:lumMod val="75000"/>
                  </a:schemeClr>
                </a:solidFill>
                <a:latin typeface="Arial" panose="020B0604020202020204" pitchFamily="34" charset="0"/>
                <a:cs typeface="Arial" panose="020B0604020202020204" pitchFamily="34" charset="0"/>
              </a:rPr>
              <a:t>Prevention/Education </a:t>
            </a:r>
          </a:p>
          <a:p>
            <a:r>
              <a:rPr lang="en-US" sz="2800" dirty="0">
                <a:solidFill>
                  <a:schemeClr val="accent3">
                    <a:lumMod val="75000"/>
                  </a:schemeClr>
                </a:solidFill>
                <a:latin typeface="Arial" panose="020B0604020202020204" pitchFamily="34" charset="0"/>
                <a:cs typeface="Arial" panose="020B0604020202020204" pitchFamily="34" charset="0"/>
              </a:rPr>
              <a:t>2</a:t>
            </a:r>
            <a:r>
              <a:rPr lang="en-US" sz="2800" baseline="30000" dirty="0">
                <a:solidFill>
                  <a:schemeClr val="accent3">
                    <a:lumMod val="75000"/>
                  </a:schemeClr>
                </a:solidFill>
                <a:latin typeface="Arial" panose="020B0604020202020204" pitchFamily="34" charset="0"/>
                <a:cs typeface="Arial" panose="020B0604020202020204" pitchFamily="34" charset="0"/>
              </a:rPr>
              <a:t>nd</a:t>
            </a:r>
            <a:r>
              <a:rPr lang="en-US" sz="2800" dirty="0">
                <a:solidFill>
                  <a:schemeClr val="accent3">
                    <a:lumMod val="75000"/>
                  </a:schemeClr>
                </a:solidFill>
                <a:latin typeface="Arial" panose="020B0604020202020204" pitchFamily="34" charset="0"/>
                <a:cs typeface="Arial" panose="020B0604020202020204" pitchFamily="34" charset="0"/>
              </a:rPr>
              <a:t> Wednesday 10:30am Virtual  </a:t>
            </a:r>
          </a:p>
          <a:p>
            <a:endParaRPr lang="en-US" sz="2800" dirty="0">
              <a:solidFill>
                <a:schemeClr val="accent3">
                  <a:lumMod val="75000"/>
                </a:schemeClr>
              </a:solidFill>
              <a:latin typeface="Arial" panose="020B0604020202020204" pitchFamily="34" charset="0"/>
              <a:cs typeface="Arial" panose="020B0604020202020204" pitchFamily="34" charset="0"/>
            </a:endParaRPr>
          </a:p>
          <a:p>
            <a:r>
              <a:rPr lang="en-US" sz="2800" dirty="0">
                <a:solidFill>
                  <a:schemeClr val="accent3">
                    <a:lumMod val="75000"/>
                  </a:schemeClr>
                </a:solidFill>
                <a:latin typeface="Arial" panose="020B0604020202020204" pitchFamily="34" charset="0"/>
                <a:cs typeface="Arial" panose="020B0604020202020204" pitchFamily="34" charset="0"/>
              </a:rPr>
              <a:t>Mental Health/Treatment and Data</a:t>
            </a:r>
          </a:p>
          <a:p>
            <a:r>
              <a:rPr lang="en-US" sz="2800" dirty="0">
                <a:solidFill>
                  <a:schemeClr val="accent3">
                    <a:lumMod val="75000"/>
                  </a:schemeClr>
                </a:solidFill>
                <a:latin typeface="Arial" panose="020B0604020202020204" pitchFamily="34" charset="0"/>
                <a:cs typeface="Arial" panose="020B0604020202020204" pitchFamily="34" charset="0"/>
              </a:rPr>
              <a:t>2</a:t>
            </a:r>
            <a:r>
              <a:rPr lang="en-US" sz="2800" baseline="30000" dirty="0">
                <a:solidFill>
                  <a:schemeClr val="accent3">
                    <a:lumMod val="75000"/>
                  </a:schemeClr>
                </a:solidFill>
                <a:latin typeface="Arial" panose="020B0604020202020204" pitchFamily="34" charset="0"/>
                <a:cs typeface="Arial" panose="020B0604020202020204" pitchFamily="34" charset="0"/>
              </a:rPr>
              <a:t>nd</a:t>
            </a:r>
            <a:r>
              <a:rPr lang="en-US" sz="2800" dirty="0">
                <a:solidFill>
                  <a:schemeClr val="accent3">
                    <a:lumMod val="75000"/>
                  </a:schemeClr>
                </a:solidFill>
                <a:latin typeface="Arial" panose="020B0604020202020204" pitchFamily="34" charset="0"/>
                <a:cs typeface="Arial" panose="020B0604020202020204" pitchFamily="34" charset="0"/>
              </a:rPr>
              <a:t> Tuesdays 3:00 PM </a:t>
            </a:r>
          </a:p>
          <a:p>
            <a:endParaRPr lang="en-US" sz="2800" dirty="0">
              <a:solidFill>
                <a:schemeClr val="accent3">
                  <a:lumMod val="75000"/>
                </a:schemeClr>
              </a:solidFill>
              <a:latin typeface="Arial" panose="020B0604020202020204" pitchFamily="34" charset="0"/>
              <a:cs typeface="Arial" panose="020B0604020202020204" pitchFamily="34" charset="0"/>
            </a:endParaRPr>
          </a:p>
          <a:p>
            <a:r>
              <a:rPr lang="en-US" sz="2800" dirty="0">
                <a:solidFill>
                  <a:schemeClr val="accent3">
                    <a:lumMod val="75000"/>
                  </a:schemeClr>
                </a:solidFill>
                <a:latin typeface="Arial" panose="020B0604020202020204" pitchFamily="34" charset="0"/>
                <a:cs typeface="Arial" panose="020B0604020202020204" pitchFamily="34" charset="0"/>
              </a:rPr>
              <a:t>Policy – To be determined</a:t>
            </a:r>
          </a:p>
        </p:txBody>
      </p:sp>
    </p:spTree>
    <p:extLst>
      <p:ext uri="{BB962C8B-B14F-4D97-AF65-F5344CB8AC3E}">
        <p14:creationId xmlns:p14="http://schemas.microsoft.com/office/powerpoint/2010/main" val="4190220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1B0C08-825C-4949-A4CF-588DD515BB3E}"/>
              </a:ext>
            </a:extLst>
          </p:cNvPr>
          <p:cNvPicPr>
            <a:picLocks noChangeAspect="1"/>
          </p:cNvPicPr>
          <p:nvPr/>
        </p:nvPicPr>
        <p:blipFill>
          <a:blip r:embed="rId2"/>
          <a:stretch>
            <a:fillRect/>
          </a:stretch>
        </p:blipFill>
        <p:spPr>
          <a:xfrm>
            <a:off x="0" y="383976"/>
            <a:ext cx="9144000" cy="6090047"/>
          </a:xfrm>
          <a:prstGeom prst="rect">
            <a:avLst/>
          </a:prstGeom>
        </p:spPr>
      </p:pic>
      <p:sp>
        <p:nvSpPr>
          <p:cNvPr id="3" name="TextBox 2">
            <a:extLst>
              <a:ext uri="{FF2B5EF4-FFF2-40B4-BE49-F238E27FC236}">
                <a16:creationId xmlns:a16="http://schemas.microsoft.com/office/drawing/2014/main" id="{6C3371EB-42D4-B74D-8CDF-1A902FC80DD8}"/>
              </a:ext>
            </a:extLst>
          </p:cNvPr>
          <p:cNvSpPr txBox="1"/>
          <p:nvPr/>
        </p:nvSpPr>
        <p:spPr>
          <a:xfrm>
            <a:off x="5257800" y="4724400"/>
            <a:ext cx="2819400" cy="584775"/>
          </a:xfrm>
          <a:prstGeom prst="rect">
            <a:avLst/>
          </a:prstGeom>
          <a:noFill/>
        </p:spPr>
        <p:txBody>
          <a:bodyPr wrap="square" rtlCol="0">
            <a:spAutoFit/>
          </a:bodyPr>
          <a:lstStyle/>
          <a:p>
            <a:pPr algn="ctr"/>
            <a:r>
              <a:rPr lang="en-US" sz="3200" b="1" dirty="0">
                <a:solidFill>
                  <a:schemeClr val="accent2">
                    <a:lumMod val="40000"/>
                    <a:lumOff val="60000"/>
                  </a:schemeClr>
                </a:solidFill>
                <a:latin typeface="Century Gothic" panose="020B0502020202020204" pitchFamily="34" charset="0"/>
              </a:rPr>
              <a:t>BREATHE</a:t>
            </a:r>
          </a:p>
        </p:txBody>
      </p:sp>
    </p:spTree>
    <p:extLst>
      <p:ext uri="{BB962C8B-B14F-4D97-AF65-F5344CB8AC3E}">
        <p14:creationId xmlns:p14="http://schemas.microsoft.com/office/powerpoint/2010/main" val="4286750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2282B-A81D-7B48-A00B-E29AAE3FF4B3}"/>
              </a:ext>
            </a:extLst>
          </p:cNvPr>
          <p:cNvSpPr>
            <a:spLocks noGrp="1"/>
          </p:cNvSpPr>
          <p:nvPr>
            <p:ph type="ctrTitle"/>
          </p:nvPr>
        </p:nvSpPr>
        <p:spPr>
          <a:xfrm>
            <a:off x="760686" y="1828800"/>
            <a:ext cx="7622628" cy="1082567"/>
          </a:xfrm>
        </p:spPr>
        <p:txBody>
          <a:bodyPr/>
          <a:lstStyle/>
          <a:p>
            <a:r>
              <a:rPr lang="en-US" sz="3200" dirty="0">
                <a:solidFill>
                  <a:schemeClr val="accent3">
                    <a:lumMod val="75000"/>
                  </a:schemeClr>
                </a:solidFill>
                <a:latin typeface="Arial" panose="020B0604020202020204" pitchFamily="34" charset="0"/>
                <a:cs typeface="Arial" panose="020B0604020202020204" pitchFamily="34" charset="0"/>
              </a:rPr>
              <a:t> </a:t>
            </a:r>
            <a:br>
              <a:rPr lang="en-US" sz="3200" dirty="0">
                <a:solidFill>
                  <a:schemeClr val="accent3">
                    <a:lumMod val="75000"/>
                  </a:schemeClr>
                </a:solidFill>
                <a:latin typeface="Arial" panose="020B0604020202020204" pitchFamily="34" charset="0"/>
                <a:cs typeface="Arial" panose="020B0604020202020204" pitchFamily="34" charset="0"/>
              </a:rPr>
            </a:br>
            <a:endParaRPr lang="en-US" sz="3200" dirty="0">
              <a:solidFill>
                <a:schemeClr val="accent3">
                  <a:lumMod val="75000"/>
                </a:schemeClr>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968E44F-6802-9B4A-B73D-6DEBE0AC02F7}"/>
              </a:ext>
            </a:extLst>
          </p:cNvPr>
          <p:cNvSpPr txBox="1"/>
          <p:nvPr/>
        </p:nvSpPr>
        <p:spPr>
          <a:xfrm>
            <a:off x="990600" y="3200400"/>
            <a:ext cx="7162800" cy="646331"/>
          </a:xfrm>
          <a:prstGeom prst="rect">
            <a:avLst/>
          </a:prstGeom>
          <a:noFill/>
        </p:spPr>
        <p:txBody>
          <a:bodyPr wrap="square" rtlCol="0">
            <a:spAutoFit/>
          </a:bodyPr>
          <a:lstStyle/>
          <a:p>
            <a:r>
              <a:rPr lang="en-US" dirty="0">
                <a:solidFill>
                  <a:schemeClr val="accent3"/>
                </a:solidFill>
              </a:rPr>
              <a:t> </a:t>
            </a:r>
          </a:p>
          <a:p>
            <a:endParaRPr lang="en-US" dirty="0">
              <a:solidFill>
                <a:schemeClr val="accent3"/>
              </a:solidFill>
            </a:endParaRPr>
          </a:p>
        </p:txBody>
      </p:sp>
      <p:sp>
        <p:nvSpPr>
          <p:cNvPr id="9" name="TextBox 8">
            <a:extLst>
              <a:ext uri="{FF2B5EF4-FFF2-40B4-BE49-F238E27FC236}">
                <a16:creationId xmlns:a16="http://schemas.microsoft.com/office/drawing/2014/main" id="{5E52D360-F28B-AA46-BF2D-D52F11C97153}"/>
              </a:ext>
            </a:extLst>
          </p:cNvPr>
          <p:cNvSpPr txBox="1"/>
          <p:nvPr/>
        </p:nvSpPr>
        <p:spPr>
          <a:xfrm>
            <a:off x="838200" y="1143000"/>
            <a:ext cx="7620000" cy="2062103"/>
          </a:xfrm>
          <a:prstGeom prst="rect">
            <a:avLst/>
          </a:prstGeom>
          <a:noFill/>
        </p:spPr>
        <p:txBody>
          <a:bodyPr wrap="square" rtlCol="0">
            <a:spAutoFit/>
          </a:bodyPr>
          <a:lstStyle/>
          <a:p>
            <a:pPr algn="ctr"/>
            <a:r>
              <a:rPr lang="en-US" sz="3200" dirty="0">
                <a:solidFill>
                  <a:schemeClr val="accent3">
                    <a:lumMod val="75000"/>
                  </a:schemeClr>
                </a:solidFill>
                <a:latin typeface="Arial" panose="020B0604020202020204" pitchFamily="34" charset="0"/>
                <a:cs typeface="Arial" panose="020B0604020202020204" pitchFamily="34" charset="0"/>
              </a:rPr>
              <a:t>Welcome</a:t>
            </a:r>
          </a:p>
          <a:p>
            <a:pPr algn="ctr"/>
            <a:endParaRPr lang="en-US" sz="3200" dirty="0">
              <a:solidFill>
                <a:schemeClr val="accent3">
                  <a:lumMod val="75000"/>
                </a:schemeClr>
              </a:solidFill>
              <a:latin typeface="Arial" panose="020B0604020202020204" pitchFamily="34" charset="0"/>
              <a:cs typeface="Arial" panose="020B0604020202020204" pitchFamily="34" charset="0"/>
            </a:endParaRPr>
          </a:p>
          <a:p>
            <a:pPr algn="ctr"/>
            <a:r>
              <a:rPr lang="en-US" sz="3200" dirty="0">
                <a:solidFill>
                  <a:schemeClr val="accent3">
                    <a:lumMod val="75000"/>
                  </a:schemeClr>
                </a:solidFill>
                <a:latin typeface="Arial" panose="020B0604020202020204" pitchFamily="34" charset="0"/>
                <a:cs typeface="Arial" panose="020B0604020202020204" pitchFamily="34" charset="0"/>
              </a:rPr>
              <a:t>Wendy Jacobs, Task Force Co-Chair</a:t>
            </a:r>
          </a:p>
          <a:p>
            <a:endParaRPr lang="en-US" sz="3200" dirty="0">
              <a:solidFill>
                <a:schemeClr val="accent3">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0008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68E44F-6802-9B4A-B73D-6DEBE0AC02F7}"/>
              </a:ext>
            </a:extLst>
          </p:cNvPr>
          <p:cNvSpPr txBox="1"/>
          <p:nvPr/>
        </p:nvSpPr>
        <p:spPr>
          <a:xfrm>
            <a:off x="990600" y="3200400"/>
            <a:ext cx="7162800" cy="646331"/>
          </a:xfrm>
          <a:prstGeom prst="rect">
            <a:avLst/>
          </a:prstGeom>
          <a:noFill/>
        </p:spPr>
        <p:txBody>
          <a:bodyPr wrap="square" rtlCol="0">
            <a:spAutoFit/>
          </a:bodyPr>
          <a:lstStyle/>
          <a:p>
            <a:r>
              <a:rPr lang="en-US" dirty="0">
                <a:solidFill>
                  <a:schemeClr val="accent3"/>
                </a:solidFill>
              </a:rPr>
              <a:t> </a:t>
            </a:r>
          </a:p>
          <a:p>
            <a:endParaRPr lang="en-US" dirty="0">
              <a:solidFill>
                <a:schemeClr val="accent3"/>
              </a:solidFill>
            </a:endParaRPr>
          </a:p>
        </p:txBody>
      </p:sp>
      <p:sp>
        <p:nvSpPr>
          <p:cNvPr id="9" name="TextBox 8">
            <a:extLst>
              <a:ext uri="{FF2B5EF4-FFF2-40B4-BE49-F238E27FC236}">
                <a16:creationId xmlns:a16="http://schemas.microsoft.com/office/drawing/2014/main" id="{5E52D360-F28B-AA46-BF2D-D52F11C97153}"/>
              </a:ext>
            </a:extLst>
          </p:cNvPr>
          <p:cNvSpPr txBox="1"/>
          <p:nvPr/>
        </p:nvSpPr>
        <p:spPr>
          <a:xfrm>
            <a:off x="990600" y="2286000"/>
            <a:ext cx="7620000" cy="646331"/>
          </a:xfrm>
          <a:prstGeom prst="rect">
            <a:avLst/>
          </a:prstGeom>
          <a:noFill/>
        </p:spPr>
        <p:txBody>
          <a:bodyPr wrap="square" rtlCol="0">
            <a:spAutoFit/>
          </a:bodyPr>
          <a:lstStyle/>
          <a:p>
            <a:r>
              <a:rPr lang="en-US" dirty="0"/>
              <a:t> </a:t>
            </a:r>
          </a:p>
          <a:p>
            <a:endParaRPr lang="en-US" dirty="0"/>
          </a:p>
        </p:txBody>
      </p:sp>
      <p:sp>
        <p:nvSpPr>
          <p:cNvPr id="13" name="TextBox 12">
            <a:extLst>
              <a:ext uri="{FF2B5EF4-FFF2-40B4-BE49-F238E27FC236}">
                <a16:creationId xmlns:a16="http://schemas.microsoft.com/office/drawing/2014/main" id="{A31DDAAD-68C0-7148-9079-B9101B82BB24}"/>
              </a:ext>
            </a:extLst>
          </p:cNvPr>
          <p:cNvSpPr txBox="1"/>
          <p:nvPr/>
        </p:nvSpPr>
        <p:spPr>
          <a:xfrm>
            <a:off x="685800" y="381000"/>
            <a:ext cx="8001000" cy="5693866"/>
          </a:xfrm>
          <a:prstGeom prst="rect">
            <a:avLst/>
          </a:prstGeom>
          <a:noFill/>
        </p:spPr>
        <p:txBody>
          <a:bodyPr wrap="square" rtlCol="0">
            <a:spAutoFit/>
          </a:bodyPr>
          <a:lstStyle/>
          <a:p>
            <a:pPr algn="ctr"/>
            <a:r>
              <a:rPr lang="en-US" sz="2800" dirty="0">
                <a:solidFill>
                  <a:schemeClr val="accent3">
                    <a:lumMod val="75000"/>
                  </a:schemeClr>
                </a:solidFill>
                <a:latin typeface="Arial" panose="020B0604020202020204" pitchFamily="34" charset="0"/>
                <a:cs typeface="Arial" panose="020B0604020202020204" pitchFamily="34" charset="0"/>
              </a:rPr>
              <a:t>Prevention and Education</a:t>
            </a:r>
          </a:p>
          <a:p>
            <a:pPr algn="ctr"/>
            <a:r>
              <a:rPr lang="en-US" sz="2800" dirty="0">
                <a:solidFill>
                  <a:schemeClr val="accent3">
                    <a:lumMod val="75000"/>
                  </a:schemeClr>
                </a:solidFill>
                <a:latin typeface="Arial" panose="020B0604020202020204" pitchFamily="34" charset="0"/>
                <a:cs typeface="Arial" panose="020B0604020202020204" pitchFamily="34" charset="0"/>
              </a:rPr>
              <a:t>Dr. Wanda Boone </a:t>
            </a:r>
          </a:p>
          <a:p>
            <a:pPr algn="ctr"/>
            <a:endParaRPr lang="en-US" sz="2800" dirty="0">
              <a:solidFill>
                <a:schemeClr val="accent3">
                  <a:lumMod val="75000"/>
                </a:schemeClr>
              </a:solidFill>
              <a:latin typeface="Arial" panose="020B0604020202020204" pitchFamily="34" charset="0"/>
              <a:cs typeface="Arial" panose="020B0604020202020204" pitchFamily="34" charset="0"/>
            </a:endParaRPr>
          </a:p>
          <a:p>
            <a:pPr algn="ctr"/>
            <a:r>
              <a:rPr lang="en-US" sz="2800" dirty="0">
                <a:solidFill>
                  <a:schemeClr val="accent3">
                    <a:lumMod val="75000"/>
                  </a:schemeClr>
                </a:solidFill>
                <a:latin typeface="Arial" panose="020B0604020202020204" pitchFamily="34" charset="0"/>
                <a:cs typeface="Arial" panose="020B0604020202020204" pitchFamily="34" charset="0"/>
              </a:rPr>
              <a:t>Durham County Guide for People that use Substances Use  </a:t>
            </a:r>
          </a:p>
          <a:p>
            <a:pPr algn="ctr"/>
            <a:endParaRPr lang="en-US" sz="2800" dirty="0">
              <a:solidFill>
                <a:schemeClr val="accent3">
                  <a:lumMod val="75000"/>
                </a:schemeClr>
              </a:solidFill>
              <a:latin typeface="Arial" panose="020B0604020202020204" pitchFamily="34" charset="0"/>
              <a:cs typeface="Arial" panose="020B0604020202020204" pitchFamily="34" charset="0"/>
            </a:endParaRPr>
          </a:p>
          <a:p>
            <a:pPr algn="ctr"/>
            <a:r>
              <a:rPr lang="en-US" sz="2800" dirty="0">
                <a:solidFill>
                  <a:schemeClr val="accent3">
                    <a:lumMod val="75000"/>
                  </a:schemeClr>
                </a:solidFill>
                <a:latin typeface="Arial" panose="020B0604020202020204" pitchFamily="34" charset="0"/>
                <a:cs typeface="Arial" panose="020B0604020202020204" pitchFamily="34" charset="0"/>
              </a:rPr>
              <a:t>Overdose in the Black Community </a:t>
            </a:r>
          </a:p>
          <a:p>
            <a:pPr algn="ctr"/>
            <a:endParaRPr lang="en-US" sz="2800" dirty="0">
              <a:solidFill>
                <a:schemeClr val="accent3">
                  <a:lumMod val="75000"/>
                </a:schemeClr>
              </a:solidFill>
              <a:latin typeface="Arial" panose="020B0604020202020204" pitchFamily="34" charset="0"/>
              <a:cs typeface="Arial" panose="020B0604020202020204" pitchFamily="34" charset="0"/>
            </a:endParaRPr>
          </a:p>
          <a:p>
            <a:pPr algn="ctr"/>
            <a:r>
              <a:rPr lang="en-US" sz="2800" dirty="0">
                <a:solidFill>
                  <a:schemeClr val="accent3">
                    <a:lumMod val="75000"/>
                  </a:schemeClr>
                </a:solidFill>
                <a:latin typeface="Arial" panose="020B0604020202020204" pitchFamily="34" charset="0"/>
                <a:cs typeface="Arial" panose="020B0604020202020204" pitchFamily="34" charset="0"/>
              </a:rPr>
              <a:t>Durham County Substance Use Summary</a:t>
            </a:r>
          </a:p>
          <a:p>
            <a:pPr algn="ctr"/>
            <a:endParaRPr lang="en-US" sz="2800" dirty="0">
              <a:solidFill>
                <a:schemeClr val="accent3">
                  <a:lumMod val="75000"/>
                </a:schemeClr>
              </a:solidFill>
              <a:latin typeface="Arial" panose="020B0604020202020204" pitchFamily="34" charset="0"/>
              <a:cs typeface="Arial" panose="020B0604020202020204" pitchFamily="34" charset="0"/>
            </a:endParaRPr>
          </a:p>
          <a:p>
            <a:pPr algn="ctr"/>
            <a:r>
              <a:rPr lang="en-US" sz="2800" dirty="0">
                <a:solidFill>
                  <a:schemeClr val="accent3">
                    <a:lumMod val="75000"/>
                  </a:schemeClr>
                </a:solidFill>
                <a:latin typeface="Arial" panose="020B0604020202020204" pitchFamily="34" charset="0"/>
                <a:cs typeface="Arial" panose="020B0604020202020204" pitchFamily="34" charset="0"/>
              </a:rPr>
              <a:t>Living in Future Tense (LIFT)</a:t>
            </a:r>
          </a:p>
          <a:p>
            <a:pPr algn="ctr"/>
            <a:endParaRPr lang="en-US" sz="2800" dirty="0">
              <a:solidFill>
                <a:schemeClr val="accent3">
                  <a:lumMod val="75000"/>
                </a:schemeClr>
              </a:solidFill>
              <a:latin typeface="Arial" panose="020B0604020202020204" pitchFamily="34" charset="0"/>
              <a:cs typeface="Arial" panose="020B0604020202020204" pitchFamily="34" charset="0"/>
            </a:endParaRPr>
          </a:p>
          <a:p>
            <a:pPr algn="ctr"/>
            <a:r>
              <a:rPr lang="en-US" sz="2800" dirty="0">
                <a:solidFill>
                  <a:schemeClr val="accent3">
                    <a:lumMod val="75000"/>
                  </a:schemeClr>
                </a:solidFill>
                <a:latin typeface="Arial" panose="020B0604020202020204" pitchFamily="34" charset="0"/>
                <a:cs typeface="Arial" panose="020B0604020202020204" pitchFamily="34" charset="0"/>
              </a:rPr>
              <a:t>Operation Medicine Drop </a:t>
            </a:r>
          </a:p>
        </p:txBody>
      </p:sp>
    </p:spTree>
    <p:extLst>
      <p:ext uri="{BB962C8B-B14F-4D97-AF65-F5344CB8AC3E}">
        <p14:creationId xmlns:p14="http://schemas.microsoft.com/office/powerpoint/2010/main" val="1733624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2282B-A81D-7B48-A00B-E29AAE3FF4B3}"/>
              </a:ext>
            </a:extLst>
          </p:cNvPr>
          <p:cNvSpPr>
            <a:spLocks noGrp="1"/>
          </p:cNvSpPr>
          <p:nvPr>
            <p:ph type="ctrTitle"/>
          </p:nvPr>
        </p:nvSpPr>
        <p:spPr>
          <a:xfrm>
            <a:off x="491359" y="3733800"/>
            <a:ext cx="5223641" cy="1082567"/>
          </a:xfrm>
        </p:spPr>
        <p:txBody>
          <a:bodyPr/>
          <a:lstStyle/>
          <a:p>
            <a:pPr algn="l"/>
            <a:r>
              <a:rPr lang="en-US" sz="2400" b="0" cap="none" dirty="0">
                <a:solidFill>
                  <a:schemeClr val="accent3">
                    <a:lumMod val="75000"/>
                  </a:schemeClr>
                </a:solidFill>
                <a:latin typeface="Arial" panose="020B0604020202020204" pitchFamily="34" charset="0"/>
                <a:cs typeface="Arial" panose="020B0604020202020204" pitchFamily="34" charset="0"/>
              </a:rPr>
              <a:t>This was a collaboration between TRY and Durham County Department of Public Health, funded through the Community Linkages to Care grant from NCDHHS.</a:t>
            </a:r>
            <a:br>
              <a:rPr lang="en-US" sz="2400" b="0" cap="none" dirty="0">
                <a:solidFill>
                  <a:schemeClr val="accent3">
                    <a:lumMod val="75000"/>
                  </a:schemeClr>
                </a:solidFill>
                <a:latin typeface="Arial" panose="020B0604020202020204" pitchFamily="34" charset="0"/>
                <a:cs typeface="Arial" panose="020B0604020202020204" pitchFamily="34" charset="0"/>
              </a:rPr>
            </a:br>
            <a:br>
              <a:rPr lang="en-US" sz="2400" b="0" cap="none" dirty="0">
                <a:solidFill>
                  <a:schemeClr val="accent3">
                    <a:lumMod val="75000"/>
                  </a:schemeClr>
                </a:solidFill>
                <a:latin typeface="Arial" panose="020B0604020202020204" pitchFamily="34" charset="0"/>
                <a:cs typeface="Arial" panose="020B0604020202020204" pitchFamily="34" charset="0"/>
              </a:rPr>
            </a:br>
            <a:r>
              <a:rPr lang="en-US" sz="2400" b="0" cap="none" dirty="0">
                <a:solidFill>
                  <a:schemeClr val="accent3">
                    <a:lumMod val="75000"/>
                  </a:schemeClr>
                </a:solidFill>
                <a:latin typeface="Arial" panose="020B0604020202020204" pitchFamily="34" charset="0"/>
                <a:cs typeface="Arial" panose="020B0604020202020204" pitchFamily="34" charset="0"/>
              </a:rPr>
              <a:t>Several members of the DJT Mental Health and Treatment Committee also contributed to the effort by providing feedback and edits. </a:t>
            </a:r>
            <a:br>
              <a:rPr lang="en-US" sz="2400" b="0" cap="none" dirty="0">
                <a:solidFill>
                  <a:schemeClr val="accent3">
                    <a:lumMod val="75000"/>
                  </a:schemeClr>
                </a:solidFill>
                <a:latin typeface="Arial" panose="020B0604020202020204" pitchFamily="34" charset="0"/>
                <a:cs typeface="Arial" panose="020B0604020202020204" pitchFamily="34" charset="0"/>
              </a:rPr>
            </a:br>
            <a:br>
              <a:rPr lang="en-US" sz="2400" b="0" cap="none" dirty="0">
                <a:solidFill>
                  <a:schemeClr val="accent3">
                    <a:lumMod val="75000"/>
                  </a:schemeClr>
                </a:solidFill>
                <a:latin typeface="Arial" panose="020B0604020202020204" pitchFamily="34" charset="0"/>
                <a:cs typeface="Arial" panose="020B0604020202020204" pitchFamily="34" charset="0"/>
              </a:rPr>
            </a:br>
            <a:r>
              <a:rPr lang="en-US" sz="2400" b="0" cap="none" dirty="0">
                <a:solidFill>
                  <a:schemeClr val="accent3">
                    <a:lumMod val="75000"/>
                  </a:schemeClr>
                </a:solidFill>
                <a:latin typeface="Arial" panose="020B0604020202020204" pitchFamily="34" charset="0"/>
                <a:cs typeface="Arial" panose="020B0604020202020204" pitchFamily="34" charset="0"/>
              </a:rPr>
              <a:t>Thank you to everyone!</a:t>
            </a:r>
          </a:p>
        </p:txBody>
      </p:sp>
      <p:sp>
        <p:nvSpPr>
          <p:cNvPr id="3" name="TextBox 2">
            <a:extLst>
              <a:ext uri="{FF2B5EF4-FFF2-40B4-BE49-F238E27FC236}">
                <a16:creationId xmlns:a16="http://schemas.microsoft.com/office/drawing/2014/main" id="{E968E44F-6802-9B4A-B73D-6DEBE0AC02F7}"/>
              </a:ext>
            </a:extLst>
          </p:cNvPr>
          <p:cNvSpPr txBox="1"/>
          <p:nvPr/>
        </p:nvSpPr>
        <p:spPr>
          <a:xfrm>
            <a:off x="990600" y="3200400"/>
            <a:ext cx="7162800" cy="646331"/>
          </a:xfrm>
          <a:prstGeom prst="rect">
            <a:avLst/>
          </a:prstGeom>
          <a:noFill/>
        </p:spPr>
        <p:txBody>
          <a:bodyPr wrap="square" rtlCol="0">
            <a:spAutoFit/>
          </a:bodyPr>
          <a:lstStyle/>
          <a:p>
            <a:r>
              <a:rPr lang="en-US" dirty="0">
                <a:solidFill>
                  <a:schemeClr val="accent3"/>
                </a:solidFill>
              </a:rPr>
              <a:t> </a:t>
            </a:r>
          </a:p>
          <a:p>
            <a:endParaRPr lang="en-US" dirty="0">
              <a:solidFill>
                <a:schemeClr val="accent3"/>
              </a:solidFill>
            </a:endParaRPr>
          </a:p>
        </p:txBody>
      </p:sp>
      <p:pic>
        <p:nvPicPr>
          <p:cNvPr id="4" name="Picture 3">
            <a:extLst>
              <a:ext uri="{FF2B5EF4-FFF2-40B4-BE49-F238E27FC236}">
                <a16:creationId xmlns:a16="http://schemas.microsoft.com/office/drawing/2014/main" id="{C9CC5C44-7DB9-F145-9764-705A1A044D67}"/>
              </a:ext>
            </a:extLst>
          </p:cNvPr>
          <p:cNvPicPr>
            <a:picLocks noChangeAspect="1"/>
          </p:cNvPicPr>
          <p:nvPr/>
        </p:nvPicPr>
        <p:blipFill>
          <a:blip r:embed="rId2"/>
          <a:stretch>
            <a:fillRect/>
          </a:stretch>
        </p:blipFill>
        <p:spPr>
          <a:xfrm>
            <a:off x="5562600" y="967817"/>
            <a:ext cx="3276600" cy="5111496"/>
          </a:xfrm>
          <a:prstGeom prst="rect">
            <a:avLst/>
          </a:prstGeom>
        </p:spPr>
      </p:pic>
    </p:spTree>
    <p:extLst>
      <p:ext uri="{BB962C8B-B14F-4D97-AF65-F5344CB8AC3E}">
        <p14:creationId xmlns:p14="http://schemas.microsoft.com/office/powerpoint/2010/main" val="873617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8891C4-2AE1-5647-8C37-158503A847C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685800">
              <a:defRPr/>
            </a:pPr>
            <a:fld id="{B345FB98-974C-D449-9EAC-F1167DCA5034}" type="slidenum">
              <a:rPr lang="en-US" smtClean="0"/>
              <a:pPr algn="r" defTabSz="685800">
                <a:defRPr/>
              </a:pPr>
              <a:t>6</a:t>
            </a:fld>
            <a:endParaRPr lang="en-US" sz="900">
              <a:solidFill>
                <a:prstClr val="black">
                  <a:tint val="75000"/>
                </a:prstClr>
              </a:solidFill>
              <a:latin typeface="Calibri" panose="020F0502020204030204"/>
            </a:endParaRPr>
          </a:p>
        </p:txBody>
      </p:sp>
      <p:pic>
        <p:nvPicPr>
          <p:cNvPr id="3" name="Picture 2">
            <a:extLst>
              <a:ext uri="{FF2B5EF4-FFF2-40B4-BE49-F238E27FC236}">
                <a16:creationId xmlns:a16="http://schemas.microsoft.com/office/drawing/2014/main" id="{7418BAE1-44AA-F847-8D5D-9C1C771B5283}"/>
              </a:ext>
            </a:extLst>
          </p:cNvPr>
          <p:cNvPicPr>
            <a:picLocks noChangeAspect="1"/>
          </p:cNvPicPr>
          <p:nvPr/>
        </p:nvPicPr>
        <p:blipFill>
          <a:blip r:embed="rId2"/>
          <a:stretch>
            <a:fillRect/>
          </a:stretch>
        </p:blipFill>
        <p:spPr>
          <a:xfrm>
            <a:off x="685800" y="475855"/>
            <a:ext cx="7772400" cy="6063057"/>
          </a:xfrm>
          <a:prstGeom prst="rect">
            <a:avLst/>
          </a:prstGeom>
        </p:spPr>
      </p:pic>
    </p:spTree>
    <p:extLst>
      <p:ext uri="{BB962C8B-B14F-4D97-AF65-F5344CB8AC3E}">
        <p14:creationId xmlns:p14="http://schemas.microsoft.com/office/powerpoint/2010/main" val="1144963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06562E-8CEB-9B4E-819A-A33CEED175DF}"/>
              </a:ext>
            </a:extLst>
          </p:cNvPr>
          <p:cNvPicPr>
            <a:picLocks noChangeAspect="1"/>
          </p:cNvPicPr>
          <p:nvPr/>
        </p:nvPicPr>
        <p:blipFill>
          <a:blip r:embed="rId2"/>
          <a:stretch>
            <a:fillRect/>
          </a:stretch>
        </p:blipFill>
        <p:spPr>
          <a:xfrm>
            <a:off x="462470" y="224490"/>
            <a:ext cx="8219059" cy="6409019"/>
          </a:xfrm>
          <a:prstGeom prst="rect">
            <a:avLst/>
          </a:prstGeom>
        </p:spPr>
      </p:pic>
    </p:spTree>
    <p:extLst>
      <p:ext uri="{BB962C8B-B14F-4D97-AF65-F5344CB8AC3E}">
        <p14:creationId xmlns:p14="http://schemas.microsoft.com/office/powerpoint/2010/main" val="3972084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51593C-FF6B-0648-BA5B-C9FFEEDE6BBD}"/>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685800">
              <a:defRPr/>
            </a:pPr>
            <a:fld id="{B345FB98-974C-D449-9EAC-F1167DCA5034}" type="slidenum">
              <a:rPr lang="en-US" smtClean="0"/>
              <a:pPr algn="r" defTabSz="685800">
                <a:defRPr/>
              </a:pPr>
              <a:t>8</a:t>
            </a:fld>
            <a:endParaRPr lang="en-US" sz="900">
              <a:solidFill>
                <a:prstClr val="black">
                  <a:tint val="75000"/>
                </a:prstClr>
              </a:solidFill>
              <a:latin typeface="Calibri" panose="020F0502020204030204"/>
            </a:endParaRPr>
          </a:p>
        </p:txBody>
      </p:sp>
      <p:pic>
        <p:nvPicPr>
          <p:cNvPr id="4" name="Picture 3">
            <a:extLst>
              <a:ext uri="{FF2B5EF4-FFF2-40B4-BE49-F238E27FC236}">
                <a16:creationId xmlns:a16="http://schemas.microsoft.com/office/drawing/2014/main" id="{722952DD-CF55-A84C-A8CB-4D248B58592A}"/>
              </a:ext>
            </a:extLst>
          </p:cNvPr>
          <p:cNvPicPr>
            <a:picLocks noChangeAspect="1"/>
          </p:cNvPicPr>
          <p:nvPr/>
        </p:nvPicPr>
        <p:blipFill>
          <a:blip r:embed="rId2"/>
          <a:stretch>
            <a:fillRect/>
          </a:stretch>
        </p:blipFill>
        <p:spPr>
          <a:xfrm>
            <a:off x="1000125" y="2247900"/>
            <a:ext cx="7143750" cy="2362200"/>
          </a:xfrm>
          <a:prstGeom prst="rect">
            <a:avLst/>
          </a:prstGeom>
        </p:spPr>
      </p:pic>
      <p:sp>
        <p:nvSpPr>
          <p:cNvPr id="7" name="TextBox 6">
            <a:extLst>
              <a:ext uri="{FF2B5EF4-FFF2-40B4-BE49-F238E27FC236}">
                <a16:creationId xmlns:a16="http://schemas.microsoft.com/office/drawing/2014/main" id="{DADF9A4A-069D-764B-B2DE-77B20D403039}"/>
              </a:ext>
            </a:extLst>
          </p:cNvPr>
          <p:cNvSpPr txBox="1"/>
          <p:nvPr/>
        </p:nvSpPr>
        <p:spPr>
          <a:xfrm>
            <a:off x="737981" y="4898262"/>
            <a:ext cx="7685432" cy="300082"/>
          </a:xfrm>
          <a:prstGeom prst="rect">
            <a:avLst/>
          </a:prstGeom>
          <a:noFill/>
        </p:spPr>
        <p:txBody>
          <a:bodyPr wrap="square" rtlCol="0">
            <a:spAutoFit/>
          </a:bodyPr>
          <a:lstStyle/>
          <a:p>
            <a:pPr algn="ctr" defTabSz="685800">
              <a:defRPr/>
            </a:pPr>
            <a:r>
              <a:rPr lang="en-US" sz="1350" b="1" dirty="0">
                <a:solidFill>
                  <a:prstClr val="black"/>
                </a:solidFill>
                <a:latin typeface="Arial" panose="020B0604020202020204" pitchFamily="34" charset="0"/>
                <a:cs typeface="Arial" panose="020B0604020202020204" pitchFamily="34" charset="0"/>
              </a:rPr>
              <a:t>COMMUNITY-WIDE ADVERSE CHILDHOOD EXPERIENCES, TRAUMA, AND RESILIENCE</a:t>
            </a:r>
          </a:p>
        </p:txBody>
      </p:sp>
      <p:sp>
        <p:nvSpPr>
          <p:cNvPr id="3" name="TextBox 2">
            <a:extLst>
              <a:ext uri="{FF2B5EF4-FFF2-40B4-BE49-F238E27FC236}">
                <a16:creationId xmlns:a16="http://schemas.microsoft.com/office/drawing/2014/main" id="{A113E0D8-F7AC-4F43-AB5A-A6D81B7AB5B9}"/>
              </a:ext>
            </a:extLst>
          </p:cNvPr>
          <p:cNvSpPr txBox="1"/>
          <p:nvPr/>
        </p:nvSpPr>
        <p:spPr>
          <a:xfrm>
            <a:off x="3749787" y="838200"/>
            <a:ext cx="1644425" cy="369332"/>
          </a:xfrm>
          <a:prstGeom prst="rect">
            <a:avLst/>
          </a:prstGeom>
          <a:noFill/>
        </p:spPr>
        <p:txBody>
          <a:bodyPr wrap="none" rtlCol="0">
            <a:spAutoFit/>
          </a:bodyPr>
          <a:lstStyle/>
          <a:p>
            <a:r>
              <a:rPr lang="en-US" b="1" dirty="0">
                <a:solidFill>
                  <a:schemeClr val="accent3">
                    <a:lumMod val="75000"/>
                  </a:schemeClr>
                </a:solidFill>
              </a:rPr>
              <a:t>TRY STRATEGY</a:t>
            </a:r>
          </a:p>
        </p:txBody>
      </p:sp>
    </p:spTree>
    <p:extLst>
      <p:ext uri="{BB962C8B-B14F-4D97-AF65-F5344CB8AC3E}">
        <p14:creationId xmlns:p14="http://schemas.microsoft.com/office/powerpoint/2010/main" val="2805715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C8EBA-2054-F149-87B7-F26DF244BDB0}"/>
              </a:ext>
            </a:extLst>
          </p:cNvPr>
          <p:cNvSpPr>
            <a:spLocks noGrp="1"/>
          </p:cNvSpPr>
          <p:nvPr>
            <p:ph type="ctrTitle"/>
          </p:nvPr>
        </p:nvSpPr>
        <p:spPr/>
        <p:txBody>
          <a:bodyPr/>
          <a:lstStyle/>
          <a:p>
            <a:endParaRPr lang="en-US"/>
          </a:p>
        </p:txBody>
      </p:sp>
      <p:pic>
        <p:nvPicPr>
          <p:cNvPr id="4" name="Picture 3">
            <a:extLst>
              <a:ext uri="{FF2B5EF4-FFF2-40B4-BE49-F238E27FC236}">
                <a16:creationId xmlns:a16="http://schemas.microsoft.com/office/drawing/2014/main" id="{4C510C8C-DDB9-8940-89D6-061F7468C3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23476431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3"/>
  <p:tag name="ARTICULATE_DESIGN_ID_GRID" val="08jUGebu"/>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CPI Proposal 2">
      <a:dk1>
        <a:srgbClr val="FFFFFF"/>
      </a:dk1>
      <a:lt1>
        <a:srgbClr val="FFFFFF"/>
      </a:lt1>
      <a:dk2>
        <a:srgbClr val="FFFFFF"/>
      </a:dk2>
      <a:lt2>
        <a:srgbClr val="FFFFFF"/>
      </a:lt2>
      <a:accent1>
        <a:srgbClr val="384852"/>
      </a:accent1>
      <a:accent2>
        <a:srgbClr val="204F61"/>
      </a:accent2>
      <a:accent3>
        <a:srgbClr val="417D97"/>
      </a:accent3>
      <a:accent4>
        <a:srgbClr val="85B9C4"/>
      </a:accent4>
      <a:accent5>
        <a:srgbClr val="C4DBDF"/>
      </a:accent5>
      <a:accent6>
        <a:srgbClr val="E2ED9D"/>
      </a:accent6>
      <a:hlink>
        <a:srgbClr val="EDF4C2"/>
      </a:hlink>
      <a:folHlink>
        <a:srgbClr val="204F61"/>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9FFA239A69DD478FDD40BE70728C89" ma:contentTypeVersion="10" ma:contentTypeDescription="Create a new document." ma:contentTypeScope="" ma:versionID="b93419b8a2dec7cb22969c4fc0d35d8c">
  <xsd:schema xmlns:xsd="http://www.w3.org/2001/XMLSchema" xmlns:xs="http://www.w3.org/2001/XMLSchema" xmlns:p="http://schemas.microsoft.com/office/2006/metadata/properties" xmlns:ns2="e7f87ff9-7986-4cb8-a04e-c67293c5b66e" targetNamespace="http://schemas.microsoft.com/office/2006/metadata/properties" ma:root="true" ma:fieldsID="2f763ae8d5e5b5f680017ab944bfc467" ns2:_="">
    <xsd:import namespace="e7f87ff9-7986-4cb8-a04e-c67293c5b66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f87ff9-7986-4cb8-a04e-c67293c5b6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B0656B6-BFF8-405C-B82B-83C403B7E5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f87ff9-7986-4cb8-a04e-c67293c5b6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C028017-C704-4FEF-82F5-2800AA18AF31}">
  <ds:schemaRefs>
    <ds:schemaRef ds:uri="http://schemas.microsoft.com/sharepoint/v3/contenttype/forms"/>
  </ds:schemaRefs>
</ds:datastoreItem>
</file>

<file path=customXml/itemProps3.xml><?xml version="1.0" encoding="utf-8"?>
<ds:datastoreItem xmlns:ds="http://schemas.openxmlformats.org/officeDocument/2006/customXml" ds:itemID="{496EF86E-E5CE-491F-94B8-84AF8E49CCD9}">
  <ds:schemaRefs>
    <ds:schemaRef ds:uri="http://purl.org/dc/elements/1.1/"/>
    <ds:schemaRef ds:uri="http://schemas.microsoft.com/office/2006/metadata/properties"/>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e7f87ff9-7986-4cb8-a04e-c67293c5b66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11532</TotalTime>
  <Words>318</Words>
  <Application>Microsoft Macintosh PowerPoint</Application>
  <PresentationFormat>On-screen Show (4:3)</PresentationFormat>
  <Paragraphs>75</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Century Gothic</vt:lpstr>
      <vt:lpstr>Franklin Gothic Medium</vt:lpstr>
      <vt:lpstr>Wingdings</vt:lpstr>
      <vt:lpstr>Wingdings 2</vt:lpstr>
      <vt:lpstr>Grid</vt:lpstr>
      <vt:lpstr>Durham Joins Together  to Save Lives  QUARTERLY UPDATE   June 10, 2021   6:00 PM – 7:30 PM</vt:lpstr>
      <vt:lpstr>PowerPoint Presentation</vt:lpstr>
      <vt:lpstr>  </vt:lpstr>
      <vt:lpstr>PowerPoint Presentation</vt:lpstr>
      <vt:lpstr>This was a collaboration between TRY and Durham County Department of Public Health, funded through the Community Linkages to Care grant from NCDHHS.  Several members of the DJT Mental Health and Treatment Committee also contributed to the effort by providing feedback and edits.   Thank you to everyone!</vt:lpstr>
      <vt:lpstr>PowerPoint Presentation</vt:lpstr>
      <vt:lpstr>PowerPoint Presentation</vt:lpstr>
      <vt:lpstr>PowerPoint Presentation</vt:lpstr>
      <vt:lpstr>PowerPoint Presentation</vt:lpstr>
      <vt:lpstr>PowerPoint Presentation</vt:lpstr>
      <vt:lpstr>   </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Joanne Oshel</dc:creator>
  <cp:lastModifiedBy>wanda boone</cp:lastModifiedBy>
  <cp:revision>227</cp:revision>
  <cp:lastPrinted>2020-10-12T14:43:41Z</cp:lastPrinted>
  <dcterms:created xsi:type="dcterms:W3CDTF">2015-06-08T22:44:09Z</dcterms:created>
  <dcterms:modified xsi:type="dcterms:W3CDTF">2021-06-21T19:16:03Z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0x010100779FFA239A69DD478FDD40BE70728C89</vt:lpwstr>
  </property>
  <property fmtid="{D5CDD505-2E9C-101B-9397-08002B2CF9AE}" pid="3" name="ArticulateGUID">
    <vt:lpwstr>4466E1EE-9981-4DB1-AEA2-0E53F6766FD4</vt:lpwstr>
  </property>
  <property fmtid="{D5CDD505-2E9C-101B-9397-08002B2CF9AE}" pid="4" name="ArticulatePath">
    <vt:lpwstr>CPI Regionals 2019 PPT Template</vt:lpwstr>
  </property>
</Properties>
</file>