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67" r:id="rId6"/>
    <p:sldId id="257" r:id="rId7"/>
    <p:sldId id="258" r:id="rId8"/>
    <p:sldId id="261" r:id="rId9"/>
    <p:sldId id="269" r:id="rId10"/>
    <p:sldId id="268" r:id="rId11"/>
    <p:sldId id="262" r:id="rId12"/>
    <p:sldId id="263" r:id="rId13"/>
    <p:sldId id="264" r:id="rId14"/>
    <p:sldId id="270" r:id="rId15"/>
    <p:sldId id="271" r:id="rId16"/>
    <p:sldId id="266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EB06D3-1A40-4FF1-BB3C-4C43E1C4BEE1}" v="28" dt="2021-06-10T21:31:00.0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59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3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conc.sharepoint.com/sites/ESV_MIH_CommunityParamedics/Shared%20Documents/General/Data%20and%20Measures/Monthly%20CP%20Reporting/Monthly%20Opioid%20Follow-Up%20Reports/DCEMS%20CP%20Opioid%20OD%20Data%20FY%2020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dconc.sharepoint.com/sites/ESV_MIH_CommunityParamedics/Shared%20Documents/General/Data%20and%20Measures/Monthly%20CP%20Reporting/Monthly%20Opioid%20Follow-Up%20Reports/DCEMS%20CP%20Opioid%20OD%20Data%20FY%202021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https://dconc.sharepoint.com/sites/ESV_MIH_CommunityParamedics/Shared%20Documents/General/Data%20and%20Measures/Monthly%20CP%20Reporting/Monthly%20Opioid%20Follow-Up%20Reports/DCEMS%20CP%20Opioid%20OD%20Data%20FY%202021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https://dconc.sharepoint.com/sites/ESV_MIH_CommunityParamedics/Shared%20Documents/General/Data%20and%20Measures/Monthly%20CP%20Reporting/Monthly%20Opioid%20Follow-Up%20Reports/DCEMS%20CP%20Opioid%20OD%20Data%20FY%202021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https://dconc.sharepoint.com/sites/ESV_MIH_CommunityParamedics/Shared%20Documents/General/Data%20and%20Measures/Monthly%20CP%20Reporting/Monthly%20Opioid%20Follow-Up%20Reports/DCEMS%20CP%20Opioid%20OD%20Data%20FY%202021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https://dconc.sharepoint.com/sites/ESV_MIH_CommunityParamedics/Shared%20Documents/General/Data%20and%20Measures/Monthly%20CP%20Reporting/Monthly%20Opioid%20Follow-Up%20Reports/DCEMS%20CP%20Opioid%20OD%20Data%20FY%202021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https://dconc.sharepoint.com/sites/ESV_MIH_CommunityParamedics/Shared%20Documents/General/Data%20and%20Measures/Monthly%20CP%20Reporting/Monthly%20Opioid%20Follow-Up%20Reports/DCEMS%20CP%20Opioid%20OD%20Data%20FY%202021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https://dconc.sharepoint.com/sites/ESV_MIH_CommunityParamedics/Shared%20Documents/General/Data%20and%20Measures/Monthly%20CP%20Reporting/Monthly%20Opioid%20Follow-Up%20Reports/DCEMS%20CP%20Opioid%20OD%20Data%20FY%202021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dconc.sharepoint.com/sites/ESV_MIH_CommunityParamedics/Shared%20Documents/General/Data%20and%20Measures/Monthly%20CP%20Reporting/Monthly%20Opioid%20Follow-Up%20Reports/DCEMS%20CP%20Opioid%20OD%20Data%20FY%2020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dconc.sharepoint.com/sites/ESV_MIH_CommunityParamedics/Shared%20Documents/General/Data%20and%20Measures/Monthly%20CP%20Reporting/Monthly%20Opioid%20Follow-Up%20Reports/DCEMS%20CP%20Opioid%20OD%20Data%20FY%2020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dconc.sharepoint.com/sites/ESV_MIH_CommunityParamedics/Shared%20Documents/General/Data%20and%20Measures/Monthly%20CP%20Reporting/Monthly%20Opioid%20Follow-Up%20Reports/DCEMS%20CP%20Opioid%20OD%20Data%20FY%20202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dconc.sharepoint.com/sites/ESV_MIH_CommunityParamedics/Shared%20Documents/General/Data%20and%20Measures/Monthly%20CP%20Reporting/Monthly%20Opioid%20Follow-Up%20Reports/DCEMS%20CP%20Opioid%20OD%20Data%20FY%20202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dconc.sharepoint.com/sites/ESV_MIH_CommunityParamedics/Shared%20Documents/General/Data%20and%20Measures/Monthly%20CP%20Reporting/Monthly%20Opioid%20Follow-Up%20Reports/DCEMS%20CP%20Opioid%20OD%20Data%20FY%202021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dconc.sharepoint.com/sites/ESV_MIH_CommunityParamedics/Shared%20Documents/General/Data%20and%20Measures/Monthly%20CP%20Reporting/Monthly%20Opioid%20Follow-Up%20Reports/DCEMS%20CP%20Opioid%20OD%20Data%20FY%202021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dconc.sharepoint.com/sites/ESV_MIH_CommunityParamedics/Shared%20Documents/General/Data%20and%20Measures/Monthly%20CP%20Reporting/Monthly%20Opioid%20Follow-Up%20Reports/DCEMS%20CP%20Opioid%20OD%20Data%20FY%202021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dconc.sharepoint.com/sites/ESV_MIH_CommunityParamedics/Shared%20Documents/General/Data%20and%20Measures/Monthly%20CP%20Reporting/Monthly%20Opioid%20Follow-Up%20Reports/DCEMS%20CP%20Opioid%20OD%20Data%20FY%202021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chemeClr val="tx1"/>
                </a:solidFill>
              </a:rPr>
              <a:t>OD Follow-Up FY</a:t>
            </a:r>
            <a:r>
              <a:rPr lang="en-US" b="1" baseline="0">
                <a:solidFill>
                  <a:schemeClr val="tx1"/>
                </a:solidFill>
              </a:rPr>
              <a:t> 2021 1st Quarter</a:t>
            </a:r>
            <a:endParaRPr lang="en-US" b="1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'FY2021'!$B$1</c:f>
              <c:strCache>
                <c:ptCount val="1"/>
                <c:pt idx="0">
                  <c:v>Number of ODs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625190452006094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6B5-4672-B2C6-2567A0C02E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'FY2021'!$A$2:$A$4</c:f>
              <c:numCache>
                <c:formatCode>mmm\-yy</c:formatCode>
                <c:ptCount val="3"/>
                <c:pt idx="0">
                  <c:v>44032</c:v>
                </c:pt>
                <c:pt idx="1">
                  <c:v>44063</c:v>
                </c:pt>
                <c:pt idx="2">
                  <c:v>44094</c:v>
                </c:pt>
              </c:numCache>
            </c:numRef>
          </c:cat>
          <c:val>
            <c:numRef>
              <c:f>'FY2021'!$B$2:$B$4</c:f>
              <c:numCache>
                <c:formatCode>General</c:formatCode>
                <c:ptCount val="3"/>
                <c:pt idx="0">
                  <c:v>51</c:v>
                </c:pt>
                <c:pt idx="1">
                  <c:v>63</c:v>
                </c:pt>
                <c:pt idx="2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B5-4672-B2C6-2567A0C02EA1}"/>
            </c:ext>
          </c:extLst>
        </c:ser>
        <c:ser>
          <c:idx val="2"/>
          <c:order val="1"/>
          <c:tx>
            <c:strRef>
              <c:f>'FY2021'!$D$1</c:f>
              <c:strCache>
                <c:ptCount val="1"/>
                <c:pt idx="0">
                  <c:v>Number Follow-Up Attempts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'FY2021'!$A$2:$A$4</c:f>
              <c:numCache>
                <c:formatCode>mmm\-yy</c:formatCode>
                <c:ptCount val="3"/>
                <c:pt idx="0">
                  <c:v>44032</c:v>
                </c:pt>
                <c:pt idx="1">
                  <c:v>44063</c:v>
                </c:pt>
                <c:pt idx="2">
                  <c:v>44094</c:v>
                </c:pt>
              </c:numCache>
            </c:numRef>
          </c:cat>
          <c:val>
            <c:numRef>
              <c:f>'FY2021'!$D$2:$D$4</c:f>
              <c:numCache>
                <c:formatCode>General</c:formatCode>
                <c:ptCount val="3"/>
                <c:pt idx="0">
                  <c:v>46</c:v>
                </c:pt>
                <c:pt idx="1">
                  <c:v>56</c:v>
                </c:pt>
                <c:pt idx="2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6B5-4672-B2C6-2567A0C02EA1}"/>
            </c:ext>
          </c:extLst>
        </c:ser>
        <c:ser>
          <c:idx val="0"/>
          <c:order val="3"/>
          <c:tx>
            <c:strRef>
              <c:f>'FY2021'!$N$1</c:f>
              <c:strCache>
                <c:ptCount val="1"/>
                <c:pt idx="0">
                  <c:v>Visits with Peer Navigator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'FY2021'!$A$2:$A$4</c:f>
              <c:numCache>
                <c:formatCode>mmm\-yy</c:formatCode>
                <c:ptCount val="3"/>
                <c:pt idx="0">
                  <c:v>44032</c:v>
                </c:pt>
                <c:pt idx="1">
                  <c:v>44063</c:v>
                </c:pt>
                <c:pt idx="2">
                  <c:v>44094</c:v>
                </c:pt>
              </c:numCache>
            </c:numRef>
          </c:cat>
          <c:val>
            <c:numRef>
              <c:f>'FY2021'!$N$2:$N$4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6B5-4672-B2C6-2567A0C02EA1}"/>
            </c:ext>
          </c:extLst>
        </c:ser>
        <c:ser>
          <c:idx val="4"/>
          <c:order val="4"/>
          <c:tx>
            <c:strRef>
              <c:f>'FY2021'!$P$1</c:f>
              <c:strCache>
                <c:ptCount val="1"/>
                <c:pt idx="0">
                  <c:v>Number of Naloxone Kits Distributed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'FY2021'!$A$2:$A$4</c:f>
              <c:numCache>
                <c:formatCode>mmm\-yy</c:formatCode>
                <c:ptCount val="3"/>
                <c:pt idx="0">
                  <c:v>44032</c:v>
                </c:pt>
                <c:pt idx="1">
                  <c:v>44063</c:v>
                </c:pt>
                <c:pt idx="2">
                  <c:v>44094</c:v>
                </c:pt>
              </c:numCache>
            </c:numRef>
          </c:cat>
          <c:val>
            <c:numRef>
              <c:f>'FY2021'!$P$2:$P$4</c:f>
              <c:numCache>
                <c:formatCode>General</c:formatCode>
                <c:ptCount val="3"/>
                <c:pt idx="0">
                  <c:v>20</c:v>
                </c:pt>
                <c:pt idx="1">
                  <c:v>20</c:v>
                </c:pt>
                <c:pt idx="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6B5-4672-B2C6-2567A0C02E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84464463"/>
        <c:axId val="1874217439"/>
      </c:barChart>
      <c:lineChart>
        <c:grouping val="standard"/>
        <c:varyColors val="0"/>
        <c:ser>
          <c:idx val="3"/>
          <c:order val="2"/>
          <c:tx>
            <c:strRef>
              <c:f>'FY2021'!$E$1</c:f>
              <c:strCache>
                <c:ptCount val="1"/>
                <c:pt idx="0">
                  <c:v>Total Number Contacted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6B5-4672-B2C6-2567A0C02EA1}"/>
                </c:ext>
              </c:extLst>
            </c:dLbl>
            <c:dLbl>
              <c:idx val="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6B5-4672-B2C6-2567A0C02EA1}"/>
                </c:ext>
              </c:extLst>
            </c:dLbl>
            <c:dLbl>
              <c:idx val="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6B5-4672-B2C6-2567A0C02E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'FY2021'!$A$2:$A$4</c:f>
              <c:numCache>
                <c:formatCode>mmm\-yy</c:formatCode>
                <c:ptCount val="3"/>
                <c:pt idx="0">
                  <c:v>44032</c:v>
                </c:pt>
                <c:pt idx="1">
                  <c:v>44063</c:v>
                </c:pt>
                <c:pt idx="2">
                  <c:v>44094</c:v>
                </c:pt>
              </c:numCache>
            </c:numRef>
          </c:cat>
          <c:val>
            <c:numRef>
              <c:f>'FY2021'!$E$2:$E$4</c:f>
              <c:numCache>
                <c:formatCode>General</c:formatCode>
                <c:ptCount val="3"/>
                <c:pt idx="0">
                  <c:v>17</c:v>
                </c:pt>
                <c:pt idx="1">
                  <c:v>22</c:v>
                </c:pt>
                <c:pt idx="2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E6B5-4672-B2C6-2567A0C02E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84464463"/>
        <c:axId val="1874217439"/>
      </c:lineChart>
      <c:dateAx>
        <c:axId val="1884464463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4217439"/>
        <c:crosses val="autoZero"/>
        <c:auto val="1"/>
        <c:lblOffset val="100"/>
        <c:baseTimeUnit val="months"/>
      </c:dateAx>
      <c:valAx>
        <c:axId val="18742174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4464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chemeClr val="tx1"/>
                </a:solidFill>
              </a:rPr>
              <a:t>ODs</a:t>
            </a:r>
            <a:r>
              <a:rPr lang="en-US" b="1" baseline="0">
                <a:solidFill>
                  <a:schemeClr val="tx1"/>
                </a:solidFill>
              </a:rPr>
              <a:t> by Race/Ethnicity</a:t>
            </a:r>
            <a:r>
              <a:rPr lang="en-US" b="1">
                <a:solidFill>
                  <a:schemeClr val="tx1"/>
                </a:solidFill>
              </a:rPr>
              <a:t> FY</a:t>
            </a:r>
            <a:r>
              <a:rPr lang="en-US" b="1" baseline="0">
                <a:solidFill>
                  <a:schemeClr val="tx1"/>
                </a:solidFill>
              </a:rPr>
              <a:t> 2021 2nd Quarter</a:t>
            </a:r>
            <a:endParaRPr lang="en-US" b="1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8251828053265916E-2"/>
          <c:y val="0.11501870917601584"/>
          <c:w val="0.93502576391997827"/>
          <c:h val="0.632177172923176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'FY2021'!$B$1</c:f>
              <c:strCache>
                <c:ptCount val="1"/>
                <c:pt idx="0">
                  <c:v>Number of ODs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'FY2021'!$A$2:$A$4</c:f>
              <c:numCache>
                <c:formatCode>mmm\-yy</c:formatCode>
                <c:ptCount val="3"/>
                <c:pt idx="0">
                  <c:v>44032</c:v>
                </c:pt>
                <c:pt idx="1">
                  <c:v>44063</c:v>
                </c:pt>
                <c:pt idx="2">
                  <c:v>44094</c:v>
                </c:pt>
              </c:numCache>
            </c:numRef>
          </c:cat>
          <c:val>
            <c:numRef>
              <c:f>'FY2021'!$B$5:$B$7</c:f>
              <c:numCache>
                <c:formatCode>General</c:formatCode>
                <c:ptCount val="3"/>
                <c:pt idx="0">
                  <c:v>34</c:v>
                </c:pt>
                <c:pt idx="1">
                  <c:v>38</c:v>
                </c:pt>
                <c:pt idx="2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76-4D82-841D-8A58C5561BF5}"/>
            </c:ext>
          </c:extLst>
        </c:ser>
        <c:ser>
          <c:idx val="5"/>
          <c:order val="1"/>
          <c:tx>
            <c:strRef>
              <c:f>'FY2021'!$R$1</c:f>
              <c:strCache>
                <c:ptCount val="1"/>
                <c:pt idx="0">
                  <c:v>Black or African American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'FY2021'!$A$2:$A$4</c:f>
              <c:numCache>
                <c:formatCode>mmm\-yy</c:formatCode>
                <c:ptCount val="3"/>
                <c:pt idx="0">
                  <c:v>44032</c:v>
                </c:pt>
                <c:pt idx="1">
                  <c:v>44063</c:v>
                </c:pt>
                <c:pt idx="2">
                  <c:v>44094</c:v>
                </c:pt>
              </c:numCache>
            </c:numRef>
          </c:cat>
          <c:val>
            <c:numRef>
              <c:f>'FY2021'!$R$5:$R$7</c:f>
              <c:numCache>
                <c:formatCode>General</c:formatCode>
                <c:ptCount val="3"/>
                <c:pt idx="0">
                  <c:v>22</c:v>
                </c:pt>
                <c:pt idx="1">
                  <c:v>15</c:v>
                </c:pt>
                <c:pt idx="2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376-4D82-841D-8A58C5561BF5}"/>
            </c:ext>
          </c:extLst>
        </c:ser>
        <c:ser>
          <c:idx val="0"/>
          <c:order val="2"/>
          <c:tx>
            <c:strRef>
              <c:f>'FY2021'!$S$1</c:f>
              <c:strCache>
                <c:ptCount val="1"/>
                <c:pt idx="0">
                  <c:v>Asian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1.3625508396543137E-16"/>
                  <c:y val="1.593498326073923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376-4D82-841D-8A58C5561B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'FY2021'!$A$2:$A$4</c:f>
              <c:numCache>
                <c:formatCode>mmm\-yy</c:formatCode>
                <c:ptCount val="3"/>
                <c:pt idx="0">
                  <c:v>44032</c:v>
                </c:pt>
                <c:pt idx="1">
                  <c:v>44063</c:v>
                </c:pt>
                <c:pt idx="2">
                  <c:v>44094</c:v>
                </c:pt>
              </c:numCache>
            </c:numRef>
          </c:cat>
          <c:val>
            <c:numRef>
              <c:f>'FY2021'!$S$5:$S$7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376-4D82-841D-8A58C5561BF5}"/>
            </c:ext>
          </c:extLst>
        </c:ser>
        <c:ser>
          <c:idx val="2"/>
          <c:order val="3"/>
          <c:tx>
            <c:strRef>
              <c:f>'FY2021'!$T$1</c:f>
              <c:strCache>
                <c:ptCount val="1"/>
                <c:pt idx="0">
                  <c:v>White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'FY2021'!$A$2:$A$4</c:f>
              <c:numCache>
                <c:formatCode>mmm\-yy</c:formatCode>
                <c:ptCount val="3"/>
                <c:pt idx="0">
                  <c:v>44032</c:v>
                </c:pt>
                <c:pt idx="1">
                  <c:v>44063</c:v>
                </c:pt>
                <c:pt idx="2">
                  <c:v>44094</c:v>
                </c:pt>
              </c:numCache>
            </c:numRef>
          </c:cat>
          <c:val>
            <c:numRef>
              <c:f>'FY2021'!$T$5:$T$7</c:f>
              <c:numCache>
                <c:formatCode>General</c:formatCode>
                <c:ptCount val="3"/>
                <c:pt idx="0">
                  <c:v>11</c:v>
                </c:pt>
                <c:pt idx="1">
                  <c:v>21</c:v>
                </c:pt>
                <c:pt idx="2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376-4D82-841D-8A58C5561BF5}"/>
            </c:ext>
          </c:extLst>
        </c:ser>
        <c:ser>
          <c:idx val="4"/>
          <c:order val="4"/>
          <c:tx>
            <c:strRef>
              <c:f>'FY2021'!$U$1</c:f>
              <c:strCache>
                <c:ptCount val="1"/>
                <c:pt idx="0">
                  <c:v>Hispanic or Latino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'FY2021'!$A$2:$A$4</c:f>
              <c:numCache>
                <c:formatCode>mmm\-yy</c:formatCode>
                <c:ptCount val="3"/>
                <c:pt idx="0">
                  <c:v>44032</c:v>
                </c:pt>
                <c:pt idx="1">
                  <c:v>44063</c:v>
                </c:pt>
                <c:pt idx="2">
                  <c:v>44094</c:v>
                </c:pt>
              </c:numCache>
            </c:numRef>
          </c:cat>
          <c:val>
            <c:numRef>
              <c:f>'FY2021'!$U$5:$U$7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376-4D82-841D-8A58C5561BF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884464463"/>
        <c:axId val="1874217439"/>
      </c:barChart>
      <c:lineChart>
        <c:grouping val="standard"/>
        <c:varyColors val="0"/>
        <c:ser>
          <c:idx val="3"/>
          <c:order val="5"/>
          <c:tx>
            <c:strRef>
              <c:f>'FY2021'!$V$1</c:f>
              <c:strCache>
                <c:ptCount val="1"/>
                <c:pt idx="0">
                  <c:v>Ethnicity: Hispanic or Latino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2"/>
              <c:layout>
                <c:manualLayout>
                  <c:x val="-3.7160906726124251E-2"/>
                  <c:y val="-2.23089765650349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376-4D82-841D-8A58C5561B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'FY2021'!$A$5:$A$7</c:f>
              <c:numCache>
                <c:formatCode>mmm\-yy</c:formatCode>
                <c:ptCount val="3"/>
                <c:pt idx="0">
                  <c:v>44124</c:v>
                </c:pt>
                <c:pt idx="1">
                  <c:v>44155</c:v>
                </c:pt>
                <c:pt idx="2">
                  <c:v>44185</c:v>
                </c:pt>
              </c:numCache>
            </c:numRef>
          </c:cat>
          <c:val>
            <c:numRef>
              <c:f>'FY2021'!$V$5:$V$7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5376-4D82-841D-8A58C5561BF5}"/>
            </c:ext>
          </c:extLst>
        </c:ser>
        <c:ser>
          <c:idx val="6"/>
          <c:order val="6"/>
          <c:tx>
            <c:strRef>
              <c:f>'FY2021'!$W$1</c:f>
              <c:strCache>
                <c:ptCount val="1"/>
                <c:pt idx="0">
                  <c:v>Ethnicity: Not Hispanic or Latino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'FY2021'!$A$5:$A$7</c:f>
              <c:numCache>
                <c:formatCode>mmm\-yy</c:formatCode>
                <c:ptCount val="3"/>
                <c:pt idx="0">
                  <c:v>44124</c:v>
                </c:pt>
                <c:pt idx="1">
                  <c:v>44155</c:v>
                </c:pt>
                <c:pt idx="2">
                  <c:v>44185</c:v>
                </c:pt>
              </c:numCache>
            </c:numRef>
          </c:cat>
          <c:val>
            <c:numRef>
              <c:f>'FY2021'!$W$5:$W$7</c:f>
              <c:numCache>
                <c:formatCode>General</c:formatCode>
                <c:ptCount val="3"/>
                <c:pt idx="0">
                  <c:v>32</c:v>
                </c:pt>
                <c:pt idx="1">
                  <c:v>36</c:v>
                </c:pt>
                <c:pt idx="2">
                  <c:v>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5376-4D82-841D-8A58C5561BF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84464463"/>
        <c:axId val="1874217439"/>
      </c:lineChart>
      <c:dateAx>
        <c:axId val="1884464463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4217439"/>
        <c:crosses val="autoZero"/>
        <c:auto val="1"/>
        <c:lblOffset val="100"/>
        <c:baseTimeUnit val="months"/>
      </c:dateAx>
      <c:valAx>
        <c:axId val="18742174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4464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chemeClr val="tx1"/>
                </a:solidFill>
              </a:rPr>
              <a:t>ODs</a:t>
            </a:r>
            <a:r>
              <a:rPr lang="en-US" b="1" baseline="0">
                <a:solidFill>
                  <a:schemeClr val="tx1"/>
                </a:solidFill>
              </a:rPr>
              <a:t> by Race/Ethnicity</a:t>
            </a:r>
            <a:r>
              <a:rPr lang="en-US" b="1">
                <a:solidFill>
                  <a:schemeClr val="tx1"/>
                </a:solidFill>
              </a:rPr>
              <a:t> FY</a:t>
            </a:r>
            <a:r>
              <a:rPr lang="en-US" b="1" baseline="0">
                <a:solidFill>
                  <a:schemeClr val="tx1"/>
                </a:solidFill>
              </a:rPr>
              <a:t> 2021 3rd Quarter</a:t>
            </a:r>
            <a:endParaRPr lang="en-US" b="1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8251828053265916E-2"/>
          <c:y val="0.11501870917601584"/>
          <c:w val="0.93502576391997827"/>
          <c:h val="0.632177172923176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'FY2021'!$B$1</c:f>
              <c:strCache>
                <c:ptCount val="1"/>
                <c:pt idx="0">
                  <c:v>Number of ODs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7.330092299940049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492-4D03-B347-3362F97AED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'FY2021'!$A$2:$A$4</c:f>
              <c:numCache>
                <c:formatCode>mmm\-yy</c:formatCode>
                <c:ptCount val="3"/>
                <c:pt idx="0">
                  <c:v>44032</c:v>
                </c:pt>
                <c:pt idx="1">
                  <c:v>44063</c:v>
                </c:pt>
                <c:pt idx="2">
                  <c:v>44094</c:v>
                </c:pt>
              </c:numCache>
            </c:numRef>
          </c:cat>
          <c:val>
            <c:numRef>
              <c:f>'FY2021'!$B$8:$B$10</c:f>
              <c:numCache>
                <c:formatCode>General</c:formatCode>
                <c:ptCount val="3"/>
                <c:pt idx="0">
                  <c:v>77</c:v>
                </c:pt>
                <c:pt idx="1">
                  <c:v>65</c:v>
                </c:pt>
                <c:pt idx="2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492-4D03-B347-3362F97AEDC4}"/>
            </c:ext>
          </c:extLst>
        </c:ser>
        <c:ser>
          <c:idx val="5"/>
          <c:order val="1"/>
          <c:tx>
            <c:strRef>
              <c:f>'FY2021'!$R$1</c:f>
              <c:strCache>
                <c:ptCount val="1"/>
                <c:pt idx="0">
                  <c:v>Black or African American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'FY2021'!$A$2:$A$4</c:f>
              <c:numCache>
                <c:formatCode>mmm\-yy</c:formatCode>
                <c:ptCount val="3"/>
                <c:pt idx="0">
                  <c:v>44032</c:v>
                </c:pt>
                <c:pt idx="1">
                  <c:v>44063</c:v>
                </c:pt>
                <c:pt idx="2">
                  <c:v>44094</c:v>
                </c:pt>
              </c:numCache>
            </c:numRef>
          </c:cat>
          <c:val>
            <c:numRef>
              <c:f>'FY2021'!$R$8:$R$10</c:f>
              <c:numCache>
                <c:formatCode>General</c:formatCode>
                <c:ptCount val="3"/>
                <c:pt idx="0">
                  <c:v>49</c:v>
                </c:pt>
                <c:pt idx="1">
                  <c:v>35</c:v>
                </c:pt>
                <c:pt idx="2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492-4D03-B347-3362F97AEDC4}"/>
            </c:ext>
          </c:extLst>
        </c:ser>
        <c:ser>
          <c:idx val="0"/>
          <c:order val="2"/>
          <c:tx>
            <c:strRef>
              <c:f>'FY2021'!$S$1</c:f>
              <c:strCache>
                <c:ptCount val="1"/>
                <c:pt idx="0">
                  <c:v>Asian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'FY2021'!$A$2:$A$4</c:f>
              <c:numCache>
                <c:formatCode>mmm\-yy</c:formatCode>
                <c:ptCount val="3"/>
                <c:pt idx="0">
                  <c:v>44032</c:v>
                </c:pt>
                <c:pt idx="1">
                  <c:v>44063</c:v>
                </c:pt>
                <c:pt idx="2">
                  <c:v>44094</c:v>
                </c:pt>
              </c:numCache>
            </c:numRef>
          </c:cat>
          <c:val>
            <c:numRef>
              <c:f>'FY2021'!$S$8:$S$10</c:f>
              <c:numCache>
                <c:formatCode>General</c:formatCode>
                <c:ptCount val="3"/>
                <c:pt idx="0">
                  <c:v>0</c:v>
                </c:pt>
                <c:pt idx="1">
                  <c:v>2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492-4D03-B347-3362F97AEDC4}"/>
            </c:ext>
          </c:extLst>
        </c:ser>
        <c:ser>
          <c:idx val="2"/>
          <c:order val="3"/>
          <c:tx>
            <c:strRef>
              <c:f>'FY2021'!$T$1</c:f>
              <c:strCache>
                <c:ptCount val="1"/>
                <c:pt idx="0">
                  <c:v>White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'FY2021'!$A$2:$A$4</c:f>
              <c:numCache>
                <c:formatCode>mmm\-yy</c:formatCode>
                <c:ptCount val="3"/>
                <c:pt idx="0">
                  <c:v>44032</c:v>
                </c:pt>
                <c:pt idx="1">
                  <c:v>44063</c:v>
                </c:pt>
                <c:pt idx="2">
                  <c:v>44094</c:v>
                </c:pt>
              </c:numCache>
            </c:numRef>
          </c:cat>
          <c:val>
            <c:numRef>
              <c:f>'FY2021'!$T$8:$T$10</c:f>
              <c:numCache>
                <c:formatCode>General</c:formatCode>
                <c:ptCount val="3"/>
                <c:pt idx="0">
                  <c:v>27</c:v>
                </c:pt>
                <c:pt idx="1">
                  <c:v>27</c:v>
                </c:pt>
                <c:pt idx="2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492-4D03-B347-3362F97AEDC4}"/>
            </c:ext>
          </c:extLst>
        </c:ser>
        <c:ser>
          <c:idx val="4"/>
          <c:order val="4"/>
          <c:tx>
            <c:strRef>
              <c:f>'FY2021'!$U$1</c:f>
              <c:strCache>
                <c:ptCount val="1"/>
                <c:pt idx="0">
                  <c:v>Hispanic or Latino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'FY2021'!$A$2:$A$4</c:f>
              <c:numCache>
                <c:formatCode>mmm\-yy</c:formatCode>
                <c:ptCount val="3"/>
                <c:pt idx="0">
                  <c:v>44032</c:v>
                </c:pt>
                <c:pt idx="1">
                  <c:v>44063</c:v>
                </c:pt>
                <c:pt idx="2">
                  <c:v>44094</c:v>
                </c:pt>
              </c:numCache>
            </c:numRef>
          </c:cat>
          <c:val>
            <c:numRef>
              <c:f>'FY2021'!$U$8:$U$10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492-4D03-B347-3362F97AEDC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884464463"/>
        <c:axId val="1874217439"/>
      </c:barChart>
      <c:lineChart>
        <c:grouping val="standard"/>
        <c:varyColors val="0"/>
        <c:ser>
          <c:idx val="3"/>
          <c:order val="5"/>
          <c:tx>
            <c:strRef>
              <c:f>'FY2021'!$V$1</c:f>
              <c:strCache>
                <c:ptCount val="1"/>
                <c:pt idx="0">
                  <c:v>Ethnicity: Hispanic or Latino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'FY2021'!$A$8:$A$10</c:f>
              <c:numCache>
                <c:formatCode>mmm\-yy</c:formatCode>
                <c:ptCount val="3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</c:numCache>
            </c:numRef>
          </c:cat>
          <c:val>
            <c:numRef>
              <c:f>'FY2021'!$V$8:$V$10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C492-4D03-B347-3362F97AEDC4}"/>
            </c:ext>
          </c:extLst>
        </c:ser>
        <c:ser>
          <c:idx val="6"/>
          <c:order val="6"/>
          <c:tx>
            <c:strRef>
              <c:f>'FY2021'!$W$1</c:f>
              <c:strCache>
                <c:ptCount val="1"/>
                <c:pt idx="0">
                  <c:v>Ethnicity: Not Hispanic or Latino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'FY2021'!$A$8:$A$10</c:f>
              <c:numCache>
                <c:formatCode>mmm\-yy</c:formatCode>
                <c:ptCount val="3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</c:numCache>
            </c:numRef>
          </c:cat>
          <c:val>
            <c:numRef>
              <c:f>'FY2021'!$W$8:$W$10</c:f>
              <c:numCache>
                <c:formatCode>General</c:formatCode>
                <c:ptCount val="3"/>
                <c:pt idx="0">
                  <c:v>76</c:v>
                </c:pt>
                <c:pt idx="1">
                  <c:v>64</c:v>
                </c:pt>
                <c:pt idx="2">
                  <c:v>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C492-4D03-B347-3362F97AEDC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84464463"/>
        <c:axId val="1874217439"/>
      </c:lineChart>
      <c:dateAx>
        <c:axId val="1884464463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4217439"/>
        <c:crosses val="autoZero"/>
        <c:auto val="1"/>
        <c:lblOffset val="100"/>
        <c:baseTimeUnit val="months"/>
      </c:dateAx>
      <c:valAx>
        <c:axId val="18742174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4464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chemeClr val="tx1"/>
                </a:solidFill>
              </a:rPr>
              <a:t>ODs</a:t>
            </a:r>
            <a:r>
              <a:rPr lang="en-US" b="1" baseline="0">
                <a:solidFill>
                  <a:schemeClr val="tx1"/>
                </a:solidFill>
              </a:rPr>
              <a:t> by Race/Ethnicity</a:t>
            </a:r>
            <a:r>
              <a:rPr lang="en-US" b="1">
                <a:solidFill>
                  <a:schemeClr val="tx1"/>
                </a:solidFill>
              </a:rPr>
              <a:t> FY</a:t>
            </a:r>
            <a:r>
              <a:rPr lang="en-US" b="1" baseline="0">
                <a:solidFill>
                  <a:schemeClr val="tx1"/>
                </a:solidFill>
              </a:rPr>
              <a:t> 2021 4th Quarter</a:t>
            </a:r>
            <a:endParaRPr lang="en-US" b="1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8251828053265916E-2"/>
          <c:y val="0.11501870917601584"/>
          <c:w val="0.93502576391997827"/>
          <c:h val="0.632177172923176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'FY2021'!$B$1</c:f>
              <c:strCache>
                <c:ptCount val="1"/>
                <c:pt idx="0">
                  <c:v>Number of ODs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'FY2021'!$A$11:$A$13</c:f>
              <c:numCache>
                <c:formatCode>mmm\-yy</c:formatCode>
                <c:ptCount val="3"/>
                <c:pt idx="0">
                  <c:v>44287</c:v>
                </c:pt>
                <c:pt idx="1">
                  <c:v>44317</c:v>
                </c:pt>
                <c:pt idx="2">
                  <c:v>44348</c:v>
                </c:pt>
              </c:numCache>
            </c:numRef>
          </c:cat>
          <c:val>
            <c:numRef>
              <c:f>'FY2021'!$B$11:$B$13</c:f>
              <c:numCache>
                <c:formatCode>General</c:formatCode>
                <c:ptCount val="3"/>
                <c:pt idx="0">
                  <c:v>51</c:v>
                </c:pt>
                <c:pt idx="1">
                  <c:v>87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7C-4159-AFA5-F8BD6414283F}"/>
            </c:ext>
          </c:extLst>
        </c:ser>
        <c:ser>
          <c:idx val="5"/>
          <c:order val="1"/>
          <c:tx>
            <c:strRef>
              <c:f>'FY2021'!$R$1</c:f>
              <c:strCache>
                <c:ptCount val="1"/>
                <c:pt idx="0">
                  <c:v>Black or African American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'FY2021'!$A$11:$A$13</c:f>
              <c:numCache>
                <c:formatCode>mmm\-yy</c:formatCode>
                <c:ptCount val="3"/>
                <c:pt idx="0">
                  <c:v>44287</c:v>
                </c:pt>
                <c:pt idx="1">
                  <c:v>44317</c:v>
                </c:pt>
                <c:pt idx="2">
                  <c:v>44348</c:v>
                </c:pt>
              </c:numCache>
            </c:numRef>
          </c:cat>
          <c:val>
            <c:numRef>
              <c:f>'FY2021'!$R$11:$R$13</c:f>
              <c:numCache>
                <c:formatCode>General</c:formatCode>
                <c:ptCount val="3"/>
                <c:pt idx="0">
                  <c:v>30</c:v>
                </c:pt>
                <c:pt idx="1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7C-4159-AFA5-F8BD6414283F}"/>
            </c:ext>
          </c:extLst>
        </c:ser>
        <c:ser>
          <c:idx val="0"/>
          <c:order val="2"/>
          <c:tx>
            <c:strRef>
              <c:f>'FY2021'!$S$1</c:f>
              <c:strCache>
                <c:ptCount val="1"/>
                <c:pt idx="0">
                  <c:v>Asian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'FY2021'!$A$11:$A$13</c:f>
              <c:numCache>
                <c:formatCode>mmm\-yy</c:formatCode>
                <c:ptCount val="3"/>
                <c:pt idx="0">
                  <c:v>44287</c:v>
                </c:pt>
                <c:pt idx="1">
                  <c:v>44317</c:v>
                </c:pt>
                <c:pt idx="2">
                  <c:v>44348</c:v>
                </c:pt>
              </c:numCache>
            </c:numRef>
          </c:cat>
          <c:val>
            <c:numRef>
              <c:f>'FY2021'!$S$11:$S$13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17C-4159-AFA5-F8BD6414283F}"/>
            </c:ext>
          </c:extLst>
        </c:ser>
        <c:ser>
          <c:idx val="2"/>
          <c:order val="3"/>
          <c:tx>
            <c:strRef>
              <c:f>'FY2021'!$T$1</c:f>
              <c:strCache>
                <c:ptCount val="1"/>
                <c:pt idx="0">
                  <c:v>White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'FY2021'!$A$11:$A$13</c:f>
              <c:numCache>
                <c:formatCode>mmm\-yy</c:formatCode>
                <c:ptCount val="3"/>
                <c:pt idx="0">
                  <c:v>44287</c:v>
                </c:pt>
                <c:pt idx="1">
                  <c:v>44317</c:v>
                </c:pt>
                <c:pt idx="2">
                  <c:v>44348</c:v>
                </c:pt>
              </c:numCache>
            </c:numRef>
          </c:cat>
          <c:val>
            <c:numRef>
              <c:f>'FY2021'!$T$11:$T$13</c:f>
              <c:numCache>
                <c:formatCode>General</c:formatCode>
                <c:ptCount val="3"/>
                <c:pt idx="0">
                  <c:v>20</c:v>
                </c:pt>
                <c:pt idx="1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17C-4159-AFA5-F8BD6414283F}"/>
            </c:ext>
          </c:extLst>
        </c:ser>
        <c:ser>
          <c:idx val="4"/>
          <c:order val="4"/>
          <c:tx>
            <c:strRef>
              <c:f>'FY2021'!$U$1</c:f>
              <c:strCache>
                <c:ptCount val="1"/>
                <c:pt idx="0">
                  <c:v>Hispanic or Latino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'FY2021'!$A$11:$A$13</c:f>
              <c:numCache>
                <c:formatCode>mmm\-yy</c:formatCode>
                <c:ptCount val="3"/>
                <c:pt idx="0">
                  <c:v>44287</c:v>
                </c:pt>
                <c:pt idx="1">
                  <c:v>44317</c:v>
                </c:pt>
                <c:pt idx="2">
                  <c:v>44348</c:v>
                </c:pt>
              </c:numCache>
            </c:numRef>
          </c:cat>
          <c:val>
            <c:numRef>
              <c:f>'FY2021'!$U$11:$U$13</c:f>
              <c:numCache>
                <c:formatCode>General</c:formatCode>
                <c:ptCount val="3"/>
                <c:pt idx="0">
                  <c:v>1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17C-4159-AFA5-F8BD6414283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884464463"/>
        <c:axId val="1874217439"/>
      </c:barChart>
      <c:lineChart>
        <c:grouping val="standard"/>
        <c:varyColors val="0"/>
        <c:ser>
          <c:idx val="3"/>
          <c:order val="5"/>
          <c:tx>
            <c:strRef>
              <c:f>'FY2021'!$V$1</c:f>
              <c:strCache>
                <c:ptCount val="1"/>
                <c:pt idx="0">
                  <c:v>Ethnicity: Hispanic or Latino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'FY2021'!$A$8:$A$10</c:f>
              <c:numCache>
                <c:formatCode>mmm\-yy</c:formatCode>
                <c:ptCount val="3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</c:numCache>
            </c:numRef>
          </c:cat>
          <c:val>
            <c:numRef>
              <c:f>'FY2021'!$V$11:$V$13</c:f>
              <c:numCache>
                <c:formatCode>General</c:formatCode>
                <c:ptCount val="3"/>
                <c:pt idx="0">
                  <c:v>1</c:v>
                </c:pt>
                <c:pt idx="1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17C-4159-AFA5-F8BD6414283F}"/>
            </c:ext>
          </c:extLst>
        </c:ser>
        <c:ser>
          <c:idx val="6"/>
          <c:order val="6"/>
          <c:tx>
            <c:strRef>
              <c:f>'FY2021'!$W$1</c:f>
              <c:strCache>
                <c:ptCount val="1"/>
                <c:pt idx="0">
                  <c:v>Ethnicity: Not Hispanic or Latino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'FY2021'!$A$8:$A$10</c:f>
              <c:numCache>
                <c:formatCode>mmm\-yy</c:formatCode>
                <c:ptCount val="3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</c:numCache>
            </c:numRef>
          </c:cat>
          <c:val>
            <c:numRef>
              <c:f>'FY2021'!$W$11:$W$13</c:f>
              <c:numCache>
                <c:formatCode>General</c:formatCode>
                <c:ptCount val="3"/>
                <c:pt idx="0">
                  <c:v>50</c:v>
                </c:pt>
                <c:pt idx="1">
                  <c:v>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817C-4159-AFA5-F8BD6414283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84464463"/>
        <c:axId val="1874217439"/>
      </c:lineChart>
      <c:dateAx>
        <c:axId val="1884464463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4217439"/>
        <c:crosses val="autoZero"/>
        <c:auto val="1"/>
        <c:lblOffset val="100"/>
        <c:baseTimeUnit val="months"/>
      </c:dateAx>
      <c:valAx>
        <c:axId val="18742174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4464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chemeClr val="tx1"/>
                </a:solidFill>
              </a:rPr>
              <a:t>ODs</a:t>
            </a:r>
            <a:r>
              <a:rPr lang="en-US" b="1" baseline="0">
                <a:solidFill>
                  <a:schemeClr val="tx1"/>
                </a:solidFill>
              </a:rPr>
              <a:t> by Race/Ethnicity</a:t>
            </a:r>
            <a:r>
              <a:rPr lang="en-US" b="1">
                <a:solidFill>
                  <a:schemeClr val="tx1"/>
                </a:solidFill>
              </a:rPr>
              <a:t> FY</a:t>
            </a:r>
            <a:r>
              <a:rPr lang="en-US" b="1" baseline="0">
                <a:solidFill>
                  <a:schemeClr val="tx1"/>
                </a:solidFill>
              </a:rPr>
              <a:t> 2021 1st Quarter</a:t>
            </a:r>
            <a:endParaRPr lang="en-US" b="1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'FY2021'!$B$1</c:f>
              <c:strCache>
                <c:ptCount val="1"/>
                <c:pt idx="0">
                  <c:v>Number of ODs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186600420766802E-3"/>
                  <c:y val="-2.921379849772877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FDC-4485-B3BE-EBE21A33BEB4}"/>
                </c:ext>
              </c:extLst>
            </c:dLbl>
            <c:dLbl>
              <c:idx val="1"/>
              <c:layout>
                <c:manualLayout>
                  <c:x val="-1.8580453363062058E-3"/>
                  <c:y val="6.37399330429570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FDC-4485-B3BE-EBE21A33BEB4}"/>
                </c:ext>
              </c:extLst>
            </c:dLbl>
            <c:dLbl>
              <c:idx val="2"/>
              <c:layout>
                <c:manualLayout>
                  <c:x val="-3.7160906726124115E-3"/>
                  <c:y val="6.373993304295695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FDC-4485-B3BE-EBE21A33BE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'FY2021'!$A$2:$A$4</c:f>
              <c:numCache>
                <c:formatCode>mmm\-yy</c:formatCode>
                <c:ptCount val="3"/>
                <c:pt idx="0">
                  <c:v>44032</c:v>
                </c:pt>
                <c:pt idx="1">
                  <c:v>44063</c:v>
                </c:pt>
                <c:pt idx="2">
                  <c:v>44094</c:v>
                </c:pt>
              </c:numCache>
            </c:numRef>
          </c:cat>
          <c:val>
            <c:numRef>
              <c:f>'FY2021'!$B$2:$B$4</c:f>
              <c:numCache>
                <c:formatCode>General</c:formatCode>
                <c:ptCount val="3"/>
                <c:pt idx="0">
                  <c:v>51</c:v>
                </c:pt>
                <c:pt idx="1">
                  <c:v>63</c:v>
                </c:pt>
                <c:pt idx="2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FDC-4485-B3BE-EBE21A33BEB4}"/>
            </c:ext>
          </c:extLst>
        </c:ser>
        <c:ser>
          <c:idx val="5"/>
          <c:order val="1"/>
          <c:tx>
            <c:strRef>
              <c:f>'FY2021'!$R$1</c:f>
              <c:strCache>
                <c:ptCount val="1"/>
                <c:pt idx="0">
                  <c:v>Black or African American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'FY2021'!$A$2:$A$4</c:f>
              <c:numCache>
                <c:formatCode>mmm\-yy</c:formatCode>
                <c:ptCount val="3"/>
                <c:pt idx="0">
                  <c:v>44032</c:v>
                </c:pt>
                <c:pt idx="1">
                  <c:v>44063</c:v>
                </c:pt>
                <c:pt idx="2">
                  <c:v>44094</c:v>
                </c:pt>
              </c:numCache>
            </c:numRef>
          </c:cat>
          <c:val>
            <c:numRef>
              <c:f>'FY2021'!$R$2:$R$4</c:f>
              <c:numCache>
                <c:formatCode>General</c:formatCode>
                <c:ptCount val="3"/>
                <c:pt idx="0">
                  <c:v>22</c:v>
                </c:pt>
                <c:pt idx="1">
                  <c:v>34</c:v>
                </c:pt>
                <c:pt idx="2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FDC-4485-B3BE-EBE21A33BEB4}"/>
            </c:ext>
          </c:extLst>
        </c:ser>
        <c:ser>
          <c:idx val="0"/>
          <c:order val="2"/>
          <c:tx>
            <c:strRef>
              <c:f>'FY2021'!$S$1</c:f>
              <c:strCache>
                <c:ptCount val="1"/>
                <c:pt idx="0">
                  <c:v>Asian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'FY2021'!$A$2:$A$4</c:f>
              <c:numCache>
                <c:formatCode>mmm\-yy</c:formatCode>
                <c:ptCount val="3"/>
                <c:pt idx="0">
                  <c:v>44032</c:v>
                </c:pt>
                <c:pt idx="1">
                  <c:v>44063</c:v>
                </c:pt>
                <c:pt idx="2">
                  <c:v>44094</c:v>
                </c:pt>
              </c:numCache>
            </c:numRef>
          </c:cat>
          <c:val>
            <c:numRef>
              <c:f>'FY2021'!$S$2:$S$4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FDC-4485-B3BE-EBE21A33BEB4}"/>
            </c:ext>
          </c:extLst>
        </c:ser>
        <c:ser>
          <c:idx val="2"/>
          <c:order val="3"/>
          <c:tx>
            <c:strRef>
              <c:f>'FY2021'!$T$1</c:f>
              <c:strCache>
                <c:ptCount val="1"/>
                <c:pt idx="0">
                  <c:v>White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'FY2021'!$A$2:$A$4</c:f>
              <c:numCache>
                <c:formatCode>mmm\-yy</c:formatCode>
                <c:ptCount val="3"/>
                <c:pt idx="0">
                  <c:v>44032</c:v>
                </c:pt>
                <c:pt idx="1">
                  <c:v>44063</c:v>
                </c:pt>
                <c:pt idx="2">
                  <c:v>44094</c:v>
                </c:pt>
              </c:numCache>
            </c:numRef>
          </c:cat>
          <c:val>
            <c:numRef>
              <c:f>'FY2021'!$T$2:$T$4</c:f>
              <c:numCache>
                <c:formatCode>General</c:formatCode>
                <c:ptCount val="3"/>
                <c:pt idx="0">
                  <c:v>27</c:v>
                </c:pt>
                <c:pt idx="1">
                  <c:v>27</c:v>
                </c:pt>
                <c:pt idx="2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FDC-4485-B3BE-EBE21A33BEB4}"/>
            </c:ext>
          </c:extLst>
        </c:ser>
        <c:ser>
          <c:idx val="4"/>
          <c:order val="4"/>
          <c:tx>
            <c:strRef>
              <c:f>'FY2021'!$U$1</c:f>
              <c:strCache>
                <c:ptCount val="1"/>
                <c:pt idx="0">
                  <c:v>Hispanic or Latino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'FY2021'!$A$2:$A$4</c:f>
              <c:numCache>
                <c:formatCode>mmm\-yy</c:formatCode>
                <c:ptCount val="3"/>
                <c:pt idx="0">
                  <c:v>44032</c:v>
                </c:pt>
                <c:pt idx="1">
                  <c:v>44063</c:v>
                </c:pt>
                <c:pt idx="2">
                  <c:v>44094</c:v>
                </c:pt>
              </c:numCache>
            </c:numRef>
          </c:cat>
          <c:val>
            <c:numRef>
              <c:f>'FY2021'!$U$2:$U$4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FDC-4485-B3BE-EBE21A33BE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84464463"/>
        <c:axId val="1874217439"/>
      </c:barChart>
      <c:lineChart>
        <c:grouping val="standard"/>
        <c:varyColors val="0"/>
        <c:ser>
          <c:idx val="3"/>
          <c:order val="5"/>
          <c:tx>
            <c:strRef>
              <c:f>'FY2021'!$V$1</c:f>
              <c:strCache>
                <c:ptCount val="1"/>
                <c:pt idx="0">
                  <c:v>Ethnicity: Hispanic or Latino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'FY2021'!$A$2:$A$4</c:f>
              <c:numCache>
                <c:formatCode>mmm\-yy</c:formatCode>
                <c:ptCount val="3"/>
                <c:pt idx="0">
                  <c:v>44032</c:v>
                </c:pt>
                <c:pt idx="1">
                  <c:v>44063</c:v>
                </c:pt>
                <c:pt idx="2">
                  <c:v>44094</c:v>
                </c:pt>
              </c:numCache>
            </c:numRef>
          </c:cat>
          <c:val>
            <c:numRef>
              <c:f>'FY2021'!$V$2:$V$4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FFDC-4485-B3BE-EBE21A33BEB4}"/>
            </c:ext>
          </c:extLst>
        </c:ser>
        <c:ser>
          <c:idx val="6"/>
          <c:order val="6"/>
          <c:tx>
            <c:strRef>
              <c:f>'FY2021'!$W$1</c:f>
              <c:strCache>
                <c:ptCount val="1"/>
                <c:pt idx="0">
                  <c:v>Ethnicity: Not Hispanic or Latino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016722408026756E-2"/>
                  <c:y val="-9.56098995644354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FDC-4485-B3BE-EBE21A33BEB4}"/>
                </c:ext>
              </c:extLst>
            </c:dLbl>
            <c:dLbl>
              <c:idx val="1"/>
              <c:layout>
                <c:manualLayout>
                  <c:x val="-2.7870680044593088E-2"/>
                  <c:y val="-2.5495973217182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FDC-4485-B3BE-EBE21A33BEB4}"/>
                </c:ext>
              </c:extLst>
            </c:dLbl>
            <c:dLbl>
              <c:idx val="2"/>
              <c:layout>
                <c:manualLayout>
                  <c:x val="-1.114827201783723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FDC-4485-B3BE-EBE21A33BE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'FY2021'!$A$2:$A$4</c:f>
              <c:numCache>
                <c:formatCode>mmm\-yy</c:formatCode>
                <c:ptCount val="3"/>
                <c:pt idx="0">
                  <c:v>44032</c:v>
                </c:pt>
                <c:pt idx="1">
                  <c:v>44063</c:v>
                </c:pt>
                <c:pt idx="2">
                  <c:v>44094</c:v>
                </c:pt>
              </c:numCache>
            </c:numRef>
          </c:cat>
          <c:val>
            <c:numRef>
              <c:f>'FY2021'!$W$2:$W$4</c:f>
              <c:numCache>
                <c:formatCode>General</c:formatCode>
                <c:ptCount val="3"/>
                <c:pt idx="0">
                  <c:v>50</c:v>
                </c:pt>
                <c:pt idx="1">
                  <c:v>61</c:v>
                </c:pt>
                <c:pt idx="2">
                  <c:v>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FFDC-4485-B3BE-EBE21A33BEB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84464463"/>
        <c:axId val="1874217439"/>
      </c:lineChart>
      <c:dateAx>
        <c:axId val="1884464463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4217439"/>
        <c:crosses val="autoZero"/>
        <c:auto val="1"/>
        <c:lblOffset val="100"/>
        <c:baseTimeUnit val="months"/>
      </c:dateAx>
      <c:valAx>
        <c:axId val="18742174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4464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chemeClr val="tx1"/>
                </a:solidFill>
              </a:rPr>
              <a:t>ODs</a:t>
            </a:r>
            <a:r>
              <a:rPr lang="en-US" b="1" baseline="0">
                <a:solidFill>
                  <a:schemeClr val="tx1"/>
                </a:solidFill>
              </a:rPr>
              <a:t> by Race/Ethnicity</a:t>
            </a:r>
            <a:r>
              <a:rPr lang="en-US" b="1">
                <a:solidFill>
                  <a:schemeClr val="tx1"/>
                </a:solidFill>
              </a:rPr>
              <a:t> FY</a:t>
            </a:r>
            <a:r>
              <a:rPr lang="en-US" b="1" baseline="0">
                <a:solidFill>
                  <a:schemeClr val="tx1"/>
                </a:solidFill>
              </a:rPr>
              <a:t> 2021 2nd Quarter</a:t>
            </a:r>
            <a:endParaRPr lang="en-US" b="1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8251828053265916E-2"/>
          <c:y val="0.11501870917601584"/>
          <c:w val="0.93502576391997827"/>
          <c:h val="0.632177172923176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'FY2021'!$B$1</c:f>
              <c:strCache>
                <c:ptCount val="1"/>
                <c:pt idx="0">
                  <c:v>Number of ODs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'FY2021'!$A$2:$A$4</c:f>
              <c:numCache>
                <c:formatCode>mmm\-yy</c:formatCode>
                <c:ptCount val="3"/>
                <c:pt idx="0">
                  <c:v>44032</c:v>
                </c:pt>
                <c:pt idx="1">
                  <c:v>44063</c:v>
                </c:pt>
                <c:pt idx="2">
                  <c:v>44094</c:v>
                </c:pt>
              </c:numCache>
            </c:numRef>
          </c:cat>
          <c:val>
            <c:numRef>
              <c:f>'FY2021'!$B$5:$B$7</c:f>
              <c:numCache>
                <c:formatCode>General</c:formatCode>
                <c:ptCount val="3"/>
                <c:pt idx="0">
                  <c:v>34</c:v>
                </c:pt>
                <c:pt idx="1">
                  <c:v>38</c:v>
                </c:pt>
                <c:pt idx="2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7F-4576-8C2D-29DB7D2FF2CF}"/>
            </c:ext>
          </c:extLst>
        </c:ser>
        <c:ser>
          <c:idx val="5"/>
          <c:order val="1"/>
          <c:tx>
            <c:strRef>
              <c:f>'FY2021'!$R$1</c:f>
              <c:strCache>
                <c:ptCount val="1"/>
                <c:pt idx="0">
                  <c:v>Black or African American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'FY2021'!$A$2:$A$4</c:f>
              <c:numCache>
                <c:formatCode>mmm\-yy</c:formatCode>
                <c:ptCount val="3"/>
                <c:pt idx="0">
                  <c:v>44032</c:v>
                </c:pt>
                <c:pt idx="1">
                  <c:v>44063</c:v>
                </c:pt>
                <c:pt idx="2">
                  <c:v>44094</c:v>
                </c:pt>
              </c:numCache>
            </c:numRef>
          </c:cat>
          <c:val>
            <c:numRef>
              <c:f>'FY2021'!$R$5:$R$7</c:f>
              <c:numCache>
                <c:formatCode>General</c:formatCode>
                <c:ptCount val="3"/>
                <c:pt idx="0">
                  <c:v>22</c:v>
                </c:pt>
                <c:pt idx="1">
                  <c:v>15</c:v>
                </c:pt>
                <c:pt idx="2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27F-4576-8C2D-29DB7D2FF2CF}"/>
            </c:ext>
          </c:extLst>
        </c:ser>
        <c:ser>
          <c:idx val="0"/>
          <c:order val="2"/>
          <c:tx>
            <c:strRef>
              <c:f>'FY2021'!$S$1</c:f>
              <c:strCache>
                <c:ptCount val="1"/>
                <c:pt idx="0">
                  <c:v>Asian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1.3625508396543137E-16"/>
                  <c:y val="1.593498326073923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27F-4576-8C2D-29DB7D2FF2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'FY2021'!$A$2:$A$4</c:f>
              <c:numCache>
                <c:formatCode>mmm\-yy</c:formatCode>
                <c:ptCount val="3"/>
                <c:pt idx="0">
                  <c:v>44032</c:v>
                </c:pt>
                <c:pt idx="1">
                  <c:v>44063</c:v>
                </c:pt>
                <c:pt idx="2">
                  <c:v>44094</c:v>
                </c:pt>
              </c:numCache>
            </c:numRef>
          </c:cat>
          <c:val>
            <c:numRef>
              <c:f>'FY2021'!$S$5:$S$7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27F-4576-8C2D-29DB7D2FF2CF}"/>
            </c:ext>
          </c:extLst>
        </c:ser>
        <c:ser>
          <c:idx val="2"/>
          <c:order val="3"/>
          <c:tx>
            <c:strRef>
              <c:f>'FY2021'!$T$1</c:f>
              <c:strCache>
                <c:ptCount val="1"/>
                <c:pt idx="0">
                  <c:v>White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'FY2021'!$A$2:$A$4</c:f>
              <c:numCache>
                <c:formatCode>mmm\-yy</c:formatCode>
                <c:ptCount val="3"/>
                <c:pt idx="0">
                  <c:v>44032</c:v>
                </c:pt>
                <c:pt idx="1">
                  <c:v>44063</c:v>
                </c:pt>
                <c:pt idx="2">
                  <c:v>44094</c:v>
                </c:pt>
              </c:numCache>
            </c:numRef>
          </c:cat>
          <c:val>
            <c:numRef>
              <c:f>'FY2021'!$T$5:$T$7</c:f>
              <c:numCache>
                <c:formatCode>General</c:formatCode>
                <c:ptCount val="3"/>
                <c:pt idx="0">
                  <c:v>11</c:v>
                </c:pt>
                <c:pt idx="1">
                  <c:v>21</c:v>
                </c:pt>
                <c:pt idx="2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27F-4576-8C2D-29DB7D2FF2CF}"/>
            </c:ext>
          </c:extLst>
        </c:ser>
        <c:ser>
          <c:idx val="4"/>
          <c:order val="4"/>
          <c:tx>
            <c:strRef>
              <c:f>'FY2021'!$U$1</c:f>
              <c:strCache>
                <c:ptCount val="1"/>
                <c:pt idx="0">
                  <c:v>Hispanic or Latino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'FY2021'!$A$2:$A$4</c:f>
              <c:numCache>
                <c:formatCode>mmm\-yy</c:formatCode>
                <c:ptCount val="3"/>
                <c:pt idx="0">
                  <c:v>44032</c:v>
                </c:pt>
                <c:pt idx="1">
                  <c:v>44063</c:v>
                </c:pt>
                <c:pt idx="2">
                  <c:v>44094</c:v>
                </c:pt>
              </c:numCache>
            </c:numRef>
          </c:cat>
          <c:val>
            <c:numRef>
              <c:f>'FY2021'!$U$5:$U$7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27F-4576-8C2D-29DB7D2FF2C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884464463"/>
        <c:axId val="1874217439"/>
      </c:barChart>
      <c:lineChart>
        <c:grouping val="standard"/>
        <c:varyColors val="0"/>
        <c:ser>
          <c:idx val="3"/>
          <c:order val="5"/>
          <c:tx>
            <c:strRef>
              <c:f>'FY2021'!$V$1</c:f>
              <c:strCache>
                <c:ptCount val="1"/>
                <c:pt idx="0">
                  <c:v>Ethnicity: Hispanic or Latino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7591725958335478E-2"/>
                  <c:y val="-8.867850376010199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7E7-4602-96FA-3479B442AC54}"/>
                </c:ext>
              </c:extLst>
            </c:dLbl>
            <c:dLbl>
              <c:idx val="2"/>
              <c:layout>
                <c:manualLayout>
                  <c:x val="-1.3168082730215157E-2"/>
                  <c:y val="-2.4727496125587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27F-4576-8C2D-29DB7D2FF2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'FY2021'!$A$5:$A$7</c:f>
              <c:numCache>
                <c:formatCode>mmm\-yy</c:formatCode>
                <c:ptCount val="3"/>
                <c:pt idx="0">
                  <c:v>44124</c:v>
                </c:pt>
                <c:pt idx="1">
                  <c:v>44155</c:v>
                </c:pt>
                <c:pt idx="2">
                  <c:v>44185</c:v>
                </c:pt>
              </c:numCache>
            </c:numRef>
          </c:cat>
          <c:val>
            <c:numRef>
              <c:f>'FY2021'!$V$5:$V$7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E27F-4576-8C2D-29DB7D2FF2CF}"/>
            </c:ext>
          </c:extLst>
        </c:ser>
        <c:ser>
          <c:idx val="6"/>
          <c:order val="6"/>
          <c:tx>
            <c:strRef>
              <c:f>'FY2021'!$W$1</c:f>
              <c:strCache>
                <c:ptCount val="1"/>
                <c:pt idx="0">
                  <c:v>Ethnicity: Not Hispanic or Latino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639208569927739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7E7-4602-96FA-3479B442AC54}"/>
                </c:ext>
              </c:extLst>
            </c:dLbl>
            <c:dLbl>
              <c:idx val="1"/>
              <c:layout>
                <c:manualLayout>
                  <c:x val="-2.1593524663045139E-2"/>
                  <c:y val="1.93482606941988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7E7-4602-96FA-3479B442AC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'FY2021'!$A$5:$A$7</c:f>
              <c:numCache>
                <c:formatCode>mmm\-yy</c:formatCode>
                <c:ptCount val="3"/>
                <c:pt idx="0">
                  <c:v>44124</c:v>
                </c:pt>
                <c:pt idx="1">
                  <c:v>44155</c:v>
                </c:pt>
                <c:pt idx="2">
                  <c:v>44185</c:v>
                </c:pt>
              </c:numCache>
            </c:numRef>
          </c:cat>
          <c:val>
            <c:numRef>
              <c:f>'FY2021'!$W$5:$W$7</c:f>
              <c:numCache>
                <c:formatCode>General</c:formatCode>
                <c:ptCount val="3"/>
                <c:pt idx="0">
                  <c:v>32</c:v>
                </c:pt>
                <c:pt idx="1">
                  <c:v>36</c:v>
                </c:pt>
                <c:pt idx="2">
                  <c:v>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E27F-4576-8C2D-29DB7D2FF2C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84464463"/>
        <c:axId val="1874217439"/>
      </c:lineChart>
      <c:dateAx>
        <c:axId val="1884464463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4217439"/>
        <c:crosses val="autoZero"/>
        <c:auto val="1"/>
        <c:lblOffset val="100"/>
        <c:baseTimeUnit val="months"/>
      </c:dateAx>
      <c:valAx>
        <c:axId val="18742174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4464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chemeClr val="tx1"/>
                </a:solidFill>
              </a:rPr>
              <a:t>ODs</a:t>
            </a:r>
            <a:r>
              <a:rPr lang="en-US" b="1" baseline="0">
                <a:solidFill>
                  <a:schemeClr val="tx1"/>
                </a:solidFill>
              </a:rPr>
              <a:t> by Race/Ethnicity</a:t>
            </a:r>
            <a:r>
              <a:rPr lang="en-US" b="1">
                <a:solidFill>
                  <a:schemeClr val="tx1"/>
                </a:solidFill>
              </a:rPr>
              <a:t> FY</a:t>
            </a:r>
            <a:r>
              <a:rPr lang="en-US" b="1" baseline="0">
                <a:solidFill>
                  <a:schemeClr val="tx1"/>
                </a:solidFill>
              </a:rPr>
              <a:t> 2021 3rd Quarter</a:t>
            </a:r>
            <a:endParaRPr lang="en-US" b="1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8251828053265916E-2"/>
          <c:y val="0.11501870917601584"/>
          <c:w val="0.93502576391997827"/>
          <c:h val="0.632177172923176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'FY2021'!$B$1</c:f>
              <c:strCache>
                <c:ptCount val="1"/>
                <c:pt idx="0">
                  <c:v>Number of ODs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7.330092299940049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7D2-47C1-AEEB-7799279A5F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'FY2021'!$A$2:$A$4</c:f>
              <c:numCache>
                <c:formatCode>mmm\-yy</c:formatCode>
                <c:ptCount val="3"/>
                <c:pt idx="0">
                  <c:v>44032</c:v>
                </c:pt>
                <c:pt idx="1">
                  <c:v>44063</c:v>
                </c:pt>
                <c:pt idx="2">
                  <c:v>44094</c:v>
                </c:pt>
              </c:numCache>
            </c:numRef>
          </c:cat>
          <c:val>
            <c:numRef>
              <c:f>'FY2021'!$B$8:$B$10</c:f>
              <c:numCache>
                <c:formatCode>General</c:formatCode>
                <c:ptCount val="3"/>
                <c:pt idx="0">
                  <c:v>77</c:v>
                </c:pt>
                <c:pt idx="1">
                  <c:v>65</c:v>
                </c:pt>
                <c:pt idx="2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D2-47C1-AEEB-7799279A5F0D}"/>
            </c:ext>
          </c:extLst>
        </c:ser>
        <c:ser>
          <c:idx val="5"/>
          <c:order val="1"/>
          <c:tx>
            <c:strRef>
              <c:f>'FY2021'!$R$1</c:f>
              <c:strCache>
                <c:ptCount val="1"/>
                <c:pt idx="0">
                  <c:v>Black or African American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'FY2021'!$A$2:$A$4</c:f>
              <c:numCache>
                <c:formatCode>mmm\-yy</c:formatCode>
                <c:ptCount val="3"/>
                <c:pt idx="0">
                  <c:v>44032</c:v>
                </c:pt>
                <c:pt idx="1">
                  <c:v>44063</c:v>
                </c:pt>
                <c:pt idx="2">
                  <c:v>44094</c:v>
                </c:pt>
              </c:numCache>
            </c:numRef>
          </c:cat>
          <c:val>
            <c:numRef>
              <c:f>'FY2021'!$R$8:$R$10</c:f>
              <c:numCache>
                <c:formatCode>General</c:formatCode>
                <c:ptCount val="3"/>
                <c:pt idx="0">
                  <c:v>49</c:v>
                </c:pt>
                <c:pt idx="1">
                  <c:v>35</c:v>
                </c:pt>
                <c:pt idx="2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7D2-47C1-AEEB-7799279A5F0D}"/>
            </c:ext>
          </c:extLst>
        </c:ser>
        <c:ser>
          <c:idx val="0"/>
          <c:order val="2"/>
          <c:tx>
            <c:strRef>
              <c:f>'FY2021'!$S$1</c:f>
              <c:strCache>
                <c:ptCount val="1"/>
                <c:pt idx="0">
                  <c:v>Asian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'FY2021'!$A$2:$A$4</c:f>
              <c:numCache>
                <c:formatCode>mmm\-yy</c:formatCode>
                <c:ptCount val="3"/>
                <c:pt idx="0">
                  <c:v>44032</c:v>
                </c:pt>
                <c:pt idx="1">
                  <c:v>44063</c:v>
                </c:pt>
                <c:pt idx="2">
                  <c:v>44094</c:v>
                </c:pt>
              </c:numCache>
            </c:numRef>
          </c:cat>
          <c:val>
            <c:numRef>
              <c:f>'FY2021'!$S$8:$S$10</c:f>
              <c:numCache>
                <c:formatCode>General</c:formatCode>
                <c:ptCount val="3"/>
                <c:pt idx="0">
                  <c:v>0</c:v>
                </c:pt>
                <c:pt idx="1">
                  <c:v>2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7D2-47C1-AEEB-7799279A5F0D}"/>
            </c:ext>
          </c:extLst>
        </c:ser>
        <c:ser>
          <c:idx val="2"/>
          <c:order val="3"/>
          <c:tx>
            <c:strRef>
              <c:f>'FY2021'!$T$1</c:f>
              <c:strCache>
                <c:ptCount val="1"/>
                <c:pt idx="0">
                  <c:v>White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'FY2021'!$A$2:$A$4</c:f>
              <c:numCache>
                <c:formatCode>mmm\-yy</c:formatCode>
                <c:ptCount val="3"/>
                <c:pt idx="0">
                  <c:v>44032</c:v>
                </c:pt>
                <c:pt idx="1">
                  <c:v>44063</c:v>
                </c:pt>
                <c:pt idx="2">
                  <c:v>44094</c:v>
                </c:pt>
              </c:numCache>
            </c:numRef>
          </c:cat>
          <c:val>
            <c:numRef>
              <c:f>'FY2021'!$T$8:$T$10</c:f>
              <c:numCache>
                <c:formatCode>General</c:formatCode>
                <c:ptCount val="3"/>
                <c:pt idx="0">
                  <c:v>27</c:v>
                </c:pt>
                <c:pt idx="1">
                  <c:v>27</c:v>
                </c:pt>
                <c:pt idx="2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7D2-47C1-AEEB-7799279A5F0D}"/>
            </c:ext>
          </c:extLst>
        </c:ser>
        <c:ser>
          <c:idx val="4"/>
          <c:order val="4"/>
          <c:tx>
            <c:strRef>
              <c:f>'FY2021'!$U$1</c:f>
              <c:strCache>
                <c:ptCount val="1"/>
                <c:pt idx="0">
                  <c:v>Hispanic or Latino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'FY2021'!$A$2:$A$4</c:f>
              <c:numCache>
                <c:formatCode>mmm\-yy</c:formatCode>
                <c:ptCount val="3"/>
                <c:pt idx="0">
                  <c:v>44032</c:v>
                </c:pt>
                <c:pt idx="1">
                  <c:v>44063</c:v>
                </c:pt>
                <c:pt idx="2">
                  <c:v>44094</c:v>
                </c:pt>
              </c:numCache>
            </c:numRef>
          </c:cat>
          <c:val>
            <c:numRef>
              <c:f>'FY2021'!$U$8:$U$10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7D2-47C1-AEEB-7799279A5F0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884464463"/>
        <c:axId val="1874217439"/>
      </c:barChart>
      <c:lineChart>
        <c:grouping val="standard"/>
        <c:varyColors val="0"/>
        <c:ser>
          <c:idx val="3"/>
          <c:order val="5"/>
          <c:tx>
            <c:strRef>
              <c:f>'FY2021'!$V$1</c:f>
              <c:strCache>
                <c:ptCount val="1"/>
                <c:pt idx="0">
                  <c:v>Ethnicity: Hispanic or Latino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'FY2021'!$A$8:$A$10</c:f>
              <c:numCache>
                <c:formatCode>mmm\-yy</c:formatCode>
                <c:ptCount val="3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</c:numCache>
            </c:numRef>
          </c:cat>
          <c:val>
            <c:numRef>
              <c:f>'FY2021'!$V$8:$V$10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67D2-47C1-AEEB-7799279A5F0D}"/>
            </c:ext>
          </c:extLst>
        </c:ser>
        <c:ser>
          <c:idx val="6"/>
          <c:order val="6"/>
          <c:tx>
            <c:strRef>
              <c:f>'FY2021'!$W$1</c:f>
              <c:strCache>
                <c:ptCount val="1"/>
                <c:pt idx="0">
                  <c:v>Ethnicity: Not Hispanic or Latino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3992805181161266E-2"/>
                  <c:y val="-3.62779888016228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3AF-44D4-8841-56DAE18C5730}"/>
                </c:ext>
              </c:extLst>
            </c:dLbl>
            <c:dLbl>
              <c:idx val="1"/>
              <c:layout>
                <c:manualLayout>
                  <c:x val="0"/>
                  <c:y val="-9.674130347099418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1454567592502418E-2"/>
                      <c:h val="6.416366952713688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3AF-44D4-8841-56DAE18C57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'FY2021'!$A$8:$A$10</c:f>
              <c:numCache>
                <c:formatCode>mmm\-yy</c:formatCode>
                <c:ptCount val="3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</c:numCache>
            </c:numRef>
          </c:cat>
          <c:val>
            <c:numRef>
              <c:f>'FY2021'!$W$8:$W$10</c:f>
              <c:numCache>
                <c:formatCode>General</c:formatCode>
                <c:ptCount val="3"/>
                <c:pt idx="0">
                  <c:v>76</c:v>
                </c:pt>
                <c:pt idx="1">
                  <c:v>64</c:v>
                </c:pt>
                <c:pt idx="2">
                  <c:v>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67D2-47C1-AEEB-7799279A5F0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84464463"/>
        <c:axId val="1874217439"/>
      </c:lineChart>
      <c:dateAx>
        <c:axId val="1884464463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4217439"/>
        <c:crosses val="autoZero"/>
        <c:auto val="1"/>
        <c:lblOffset val="100"/>
        <c:baseTimeUnit val="months"/>
      </c:dateAx>
      <c:valAx>
        <c:axId val="18742174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4464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chemeClr val="tx1"/>
                </a:solidFill>
              </a:rPr>
              <a:t>ODs</a:t>
            </a:r>
            <a:r>
              <a:rPr lang="en-US" b="1" baseline="0">
                <a:solidFill>
                  <a:schemeClr val="tx1"/>
                </a:solidFill>
              </a:rPr>
              <a:t> by Race/Ethnicity</a:t>
            </a:r>
            <a:r>
              <a:rPr lang="en-US" b="1">
                <a:solidFill>
                  <a:schemeClr val="tx1"/>
                </a:solidFill>
              </a:rPr>
              <a:t> FY</a:t>
            </a:r>
            <a:r>
              <a:rPr lang="en-US" b="1" baseline="0">
                <a:solidFill>
                  <a:schemeClr val="tx1"/>
                </a:solidFill>
              </a:rPr>
              <a:t> 2021 4th Quarter</a:t>
            </a:r>
            <a:endParaRPr lang="en-US" b="1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8251828053265916E-2"/>
          <c:y val="0.11501870917601584"/>
          <c:w val="0.93502576391997827"/>
          <c:h val="0.632177172923176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'FY2021'!$B$1</c:f>
              <c:strCache>
                <c:ptCount val="1"/>
                <c:pt idx="0">
                  <c:v>Number of ODs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'FY2021'!$A$11:$A$13</c:f>
              <c:numCache>
                <c:formatCode>mmm\-yy</c:formatCode>
                <c:ptCount val="3"/>
                <c:pt idx="0">
                  <c:v>44287</c:v>
                </c:pt>
                <c:pt idx="1">
                  <c:v>44317</c:v>
                </c:pt>
                <c:pt idx="2">
                  <c:v>44348</c:v>
                </c:pt>
              </c:numCache>
            </c:numRef>
          </c:cat>
          <c:val>
            <c:numRef>
              <c:f>'FY2021'!$B$11:$B$13</c:f>
              <c:numCache>
                <c:formatCode>General</c:formatCode>
                <c:ptCount val="3"/>
                <c:pt idx="0">
                  <c:v>51</c:v>
                </c:pt>
                <c:pt idx="1">
                  <c:v>87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10-46BB-A44E-10AB38C38F5B}"/>
            </c:ext>
          </c:extLst>
        </c:ser>
        <c:ser>
          <c:idx val="5"/>
          <c:order val="1"/>
          <c:tx>
            <c:strRef>
              <c:f>'FY2021'!$R$1</c:f>
              <c:strCache>
                <c:ptCount val="1"/>
                <c:pt idx="0">
                  <c:v>Black or African American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'FY2021'!$A$11:$A$13</c:f>
              <c:numCache>
                <c:formatCode>mmm\-yy</c:formatCode>
                <c:ptCount val="3"/>
                <c:pt idx="0">
                  <c:v>44287</c:v>
                </c:pt>
                <c:pt idx="1">
                  <c:v>44317</c:v>
                </c:pt>
                <c:pt idx="2">
                  <c:v>44348</c:v>
                </c:pt>
              </c:numCache>
            </c:numRef>
          </c:cat>
          <c:val>
            <c:numRef>
              <c:f>'FY2021'!$R$11:$R$13</c:f>
              <c:numCache>
                <c:formatCode>General</c:formatCode>
                <c:ptCount val="3"/>
                <c:pt idx="0">
                  <c:v>30</c:v>
                </c:pt>
                <c:pt idx="1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10-46BB-A44E-10AB38C38F5B}"/>
            </c:ext>
          </c:extLst>
        </c:ser>
        <c:ser>
          <c:idx val="0"/>
          <c:order val="2"/>
          <c:tx>
            <c:strRef>
              <c:f>'FY2021'!$S$1</c:f>
              <c:strCache>
                <c:ptCount val="1"/>
                <c:pt idx="0">
                  <c:v>Asian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'FY2021'!$A$11:$A$13</c:f>
              <c:numCache>
                <c:formatCode>mmm\-yy</c:formatCode>
                <c:ptCount val="3"/>
                <c:pt idx="0">
                  <c:v>44287</c:v>
                </c:pt>
                <c:pt idx="1">
                  <c:v>44317</c:v>
                </c:pt>
                <c:pt idx="2">
                  <c:v>44348</c:v>
                </c:pt>
              </c:numCache>
            </c:numRef>
          </c:cat>
          <c:val>
            <c:numRef>
              <c:f>'FY2021'!$S$11:$S$13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810-46BB-A44E-10AB38C38F5B}"/>
            </c:ext>
          </c:extLst>
        </c:ser>
        <c:ser>
          <c:idx val="2"/>
          <c:order val="3"/>
          <c:tx>
            <c:strRef>
              <c:f>'FY2021'!$T$1</c:f>
              <c:strCache>
                <c:ptCount val="1"/>
                <c:pt idx="0">
                  <c:v>White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'FY2021'!$A$11:$A$13</c:f>
              <c:numCache>
                <c:formatCode>mmm\-yy</c:formatCode>
                <c:ptCount val="3"/>
                <c:pt idx="0">
                  <c:v>44287</c:v>
                </c:pt>
                <c:pt idx="1">
                  <c:v>44317</c:v>
                </c:pt>
                <c:pt idx="2">
                  <c:v>44348</c:v>
                </c:pt>
              </c:numCache>
            </c:numRef>
          </c:cat>
          <c:val>
            <c:numRef>
              <c:f>'FY2021'!$T$11:$T$13</c:f>
              <c:numCache>
                <c:formatCode>General</c:formatCode>
                <c:ptCount val="3"/>
                <c:pt idx="0">
                  <c:v>20</c:v>
                </c:pt>
                <c:pt idx="1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810-46BB-A44E-10AB38C38F5B}"/>
            </c:ext>
          </c:extLst>
        </c:ser>
        <c:ser>
          <c:idx val="4"/>
          <c:order val="4"/>
          <c:tx>
            <c:strRef>
              <c:f>'FY2021'!$U$1</c:f>
              <c:strCache>
                <c:ptCount val="1"/>
                <c:pt idx="0">
                  <c:v>Hispanic or Latino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'FY2021'!$A$11:$A$13</c:f>
              <c:numCache>
                <c:formatCode>mmm\-yy</c:formatCode>
                <c:ptCount val="3"/>
                <c:pt idx="0">
                  <c:v>44287</c:v>
                </c:pt>
                <c:pt idx="1">
                  <c:v>44317</c:v>
                </c:pt>
                <c:pt idx="2">
                  <c:v>44348</c:v>
                </c:pt>
              </c:numCache>
            </c:numRef>
          </c:cat>
          <c:val>
            <c:numRef>
              <c:f>'FY2021'!$U$11:$U$13</c:f>
              <c:numCache>
                <c:formatCode>General</c:formatCode>
                <c:ptCount val="3"/>
                <c:pt idx="0">
                  <c:v>1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810-46BB-A44E-10AB38C38F5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884464463"/>
        <c:axId val="1874217439"/>
      </c:barChart>
      <c:lineChart>
        <c:grouping val="standard"/>
        <c:varyColors val="0"/>
        <c:ser>
          <c:idx val="3"/>
          <c:order val="5"/>
          <c:tx>
            <c:strRef>
              <c:f>'FY2021'!$V$1</c:f>
              <c:strCache>
                <c:ptCount val="1"/>
                <c:pt idx="0">
                  <c:v>Ethnicity: Hispanic or Latino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7909558624424619E-2"/>
                  <c:y val="3.29842457373056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810-46BB-A44E-10AB38C38F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'FY2021'!$A$8:$A$10</c:f>
              <c:numCache>
                <c:formatCode>mmm\-yy</c:formatCode>
                <c:ptCount val="3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</c:numCache>
            </c:numRef>
          </c:cat>
          <c:val>
            <c:numRef>
              <c:f>'FY2021'!$V$11:$V$13</c:f>
              <c:numCache>
                <c:formatCode>General</c:formatCode>
                <c:ptCount val="3"/>
                <c:pt idx="0">
                  <c:v>1</c:v>
                </c:pt>
                <c:pt idx="1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4810-46BB-A44E-10AB38C38F5B}"/>
            </c:ext>
          </c:extLst>
        </c:ser>
        <c:ser>
          <c:idx val="6"/>
          <c:order val="6"/>
          <c:tx>
            <c:strRef>
              <c:f>'FY2021'!$W$1</c:f>
              <c:strCache>
                <c:ptCount val="1"/>
                <c:pt idx="0">
                  <c:v>Ethnicity: Not Hispanic or Latino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5130426933838827E-2"/>
                  <c:y val="3.29842457373056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810-46BB-A44E-10AB38C38F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'FY2021'!$A$8:$A$10</c:f>
              <c:numCache>
                <c:formatCode>mmm\-yy</c:formatCode>
                <c:ptCount val="3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</c:numCache>
            </c:numRef>
          </c:cat>
          <c:val>
            <c:numRef>
              <c:f>'FY2021'!$W$11:$W$13</c:f>
              <c:numCache>
                <c:formatCode>General</c:formatCode>
                <c:ptCount val="3"/>
                <c:pt idx="0">
                  <c:v>50</c:v>
                </c:pt>
                <c:pt idx="1">
                  <c:v>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4810-46BB-A44E-10AB38C38F5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84464463"/>
        <c:axId val="1874217439"/>
      </c:lineChart>
      <c:dateAx>
        <c:axId val="1884464463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4217439"/>
        <c:crosses val="autoZero"/>
        <c:auto val="1"/>
        <c:lblOffset val="100"/>
        <c:baseTimeUnit val="months"/>
      </c:dateAx>
      <c:valAx>
        <c:axId val="18742174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4464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chemeClr val="tx1"/>
                </a:solidFill>
              </a:rPr>
              <a:t>OD Follow-Up FY</a:t>
            </a:r>
            <a:r>
              <a:rPr lang="en-US" b="1" baseline="0">
                <a:solidFill>
                  <a:schemeClr val="tx1"/>
                </a:solidFill>
              </a:rPr>
              <a:t> 2021 2nd Quarter</a:t>
            </a:r>
            <a:endParaRPr lang="en-US" b="1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'FY2021'!$B$1</c:f>
              <c:strCache>
                <c:ptCount val="1"/>
                <c:pt idx="0">
                  <c:v>Number of ODs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'FY2021'!$A$5:$A$7</c:f>
              <c:numCache>
                <c:formatCode>mmm\-yy</c:formatCode>
                <c:ptCount val="3"/>
                <c:pt idx="0">
                  <c:v>44124</c:v>
                </c:pt>
                <c:pt idx="1">
                  <c:v>44155</c:v>
                </c:pt>
                <c:pt idx="2">
                  <c:v>44185</c:v>
                </c:pt>
              </c:numCache>
            </c:numRef>
          </c:cat>
          <c:val>
            <c:numRef>
              <c:f>'FY2021'!$B$5:$B$7</c:f>
              <c:numCache>
                <c:formatCode>General</c:formatCode>
                <c:ptCount val="3"/>
                <c:pt idx="0">
                  <c:v>34</c:v>
                </c:pt>
                <c:pt idx="1">
                  <c:v>38</c:v>
                </c:pt>
                <c:pt idx="2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67-45E9-A755-FB4FF3CA4C4F}"/>
            </c:ext>
          </c:extLst>
        </c:ser>
        <c:ser>
          <c:idx val="2"/>
          <c:order val="1"/>
          <c:tx>
            <c:strRef>
              <c:f>'FY2021'!$D$1</c:f>
              <c:strCache>
                <c:ptCount val="1"/>
                <c:pt idx="0">
                  <c:v>Number Follow-Up Attempts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'FY2021'!$A$5:$A$7</c:f>
              <c:numCache>
                <c:formatCode>mmm\-yy</c:formatCode>
                <c:ptCount val="3"/>
                <c:pt idx="0">
                  <c:v>44124</c:v>
                </c:pt>
                <c:pt idx="1">
                  <c:v>44155</c:v>
                </c:pt>
                <c:pt idx="2">
                  <c:v>44185</c:v>
                </c:pt>
              </c:numCache>
            </c:numRef>
          </c:cat>
          <c:val>
            <c:numRef>
              <c:f>'FY2021'!$D$5:$D$7</c:f>
              <c:numCache>
                <c:formatCode>General</c:formatCode>
                <c:ptCount val="3"/>
                <c:pt idx="0">
                  <c:v>30</c:v>
                </c:pt>
                <c:pt idx="1">
                  <c:v>37</c:v>
                </c:pt>
                <c:pt idx="2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67-45E9-A755-FB4FF3CA4C4F}"/>
            </c:ext>
          </c:extLst>
        </c:ser>
        <c:ser>
          <c:idx val="0"/>
          <c:order val="3"/>
          <c:tx>
            <c:strRef>
              <c:f>'FY2021'!$N$1</c:f>
              <c:strCache>
                <c:ptCount val="1"/>
                <c:pt idx="0">
                  <c:v>Visits with Peer Navigator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8580453363062058E-3"/>
                  <c:y val="7.96749163036961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F67-45E9-A755-FB4FF3CA4C4F}"/>
                </c:ext>
              </c:extLst>
            </c:dLbl>
            <c:dLbl>
              <c:idx val="1"/>
              <c:layout>
                <c:manualLayout>
                  <c:x val="0"/>
                  <c:y val="7.01139263472525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F67-45E9-A755-FB4FF3CA4C4F}"/>
                </c:ext>
              </c:extLst>
            </c:dLbl>
            <c:dLbl>
              <c:idx val="2"/>
              <c:layout>
                <c:manualLayout>
                  <c:x val="-1.3625508396543137E-16"/>
                  <c:y val="7.01139263472525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F67-45E9-A755-FB4FF3CA4C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'FY2021'!$A$5:$A$7</c:f>
              <c:numCache>
                <c:formatCode>mmm\-yy</c:formatCode>
                <c:ptCount val="3"/>
                <c:pt idx="0">
                  <c:v>44124</c:v>
                </c:pt>
                <c:pt idx="1">
                  <c:v>44155</c:v>
                </c:pt>
                <c:pt idx="2">
                  <c:v>44185</c:v>
                </c:pt>
              </c:numCache>
            </c:numRef>
          </c:cat>
          <c:val>
            <c:numRef>
              <c:f>'FY2021'!$N$5:$N$7</c:f>
              <c:numCache>
                <c:formatCode>General</c:formatCode>
                <c:ptCount val="3"/>
                <c:pt idx="0">
                  <c:v>8</c:v>
                </c:pt>
                <c:pt idx="1">
                  <c:v>7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F67-45E9-A755-FB4FF3CA4C4F}"/>
            </c:ext>
          </c:extLst>
        </c:ser>
        <c:ser>
          <c:idx val="4"/>
          <c:order val="4"/>
          <c:tx>
            <c:strRef>
              <c:f>'FY2021'!$P$1</c:f>
              <c:strCache>
                <c:ptCount val="1"/>
                <c:pt idx="0">
                  <c:v>Number of Naloxone Kits Distributed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'FY2021'!$A$5:$A$7</c:f>
              <c:numCache>
                <c:formatCode>mmm\-yy</c:formatCode>
                <c:ptCount val="3"/>
                <c:pt idx="0">
                  <c:v>44124</c:v>
                </c:pt>
                <c:pt idx="1">
                  <c:v>44155</c:v>
                </c:pt>
                <c:pt idx="2">
                  <c:v>44185</c:v>
                </c:pt>
              </c:numCache>
            </c:numRef>
          </c:cat>
          <c:val>
            <c:numRef>
              <c:f>'FY2021'!$P$5:$P$7</c:f>
              <c:numCache>
                <c:formatCode>General</c:formatCode>
                <c:ptCount val="3"/>
                <c:pt idx="0">
                  <c:v>17</c:v>
                </c:pt>
                <c:pt idx="1">
                  <c:v>10</c:v>
                </c:pt>
                <c:pt idx="2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F67-45E9-A755-FB4FF3CA4C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84464463"/>
        <c:axId val="1874217439"/>
      </c:barChart>
      <c:lineChart>
        <c:grouping val="standard"/>
        <c:varyColors val="0"/>
        <c:ser>
          <c:idx val="3"/>
          <c:order val="2"/>
          <c:tx>
            <c:strRef>
              <c:f>'FY2021'!$E$1</c:f>
              <c:strCache>
                <c:ptCount val="1"/>
                <c:pt idx="0">
                  <c:v>Total Number Contacted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016722408026756E-2"/>
                  <c:y val="-3.18699665214796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F67-45E9-A755-FB4FF3CA4C4F}"/>
                </c:ext>
              </c:extLst>
            </c:dLbl>
            <c:dLbl>
              <c:idx val="1"/>
              <c:layout>
                <c:manualLayout>
                  <c:x val="-4.0876997398736528E-2"/>
                  <c:y val="-3.18699665214785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F67-45E9-A755-FB4FF3CA4C4F}"/>
                </c:ext>
              </c:extLst>
            </c:dLbl>
            <c:dLbl>
              <c:idx val="2"/>
              <c:layout>
                <c:manualLayout>
                  <c:x val="-1.1148272017837236E-2"/>
                  <c:y val="-3.18699665214784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F67-45E9-A755-FB4FF3CA4C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'FY2021'!$A$5:$A$7</c:f>
              <c:numCache>
                <c:formatCode>mmm\-yy</c:formatCode>
                <c:ptCount val="3"/>
                <c:pt idx="0">
                  <c:v>44124</c:v>
                </c:pt>
                <c:pt idx="1">
                  <c:v>44155</c:v>
                </c:pt>
                <c:pt idx="2">
                  <c:v>44185</c:v>
                </c:pt>
              </c:numCache>
            </c:numRef>
          </c:cat>
          <c:val>
            <c:numRef>
              <c:f>'FY2021'!$E$6:$E$8</c:f>
              <c:numCache>
                <c:formatCode>General</c:formatCode>
                <c:ptCount val="3"/>
                <c:pt idx="0">
                  <c:v>10</c:v>
                </c:pt>
                <c:pt idx="1">
                  <c:v>18</c:v>
                </c:pt>
                <c:pt idx="2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CF67-45E9-A755-FB4FF3CA4C4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84464463"/>
        <c:axId val="1874217439"/>
      </c:lineChart>
      <c:dateAx>
        <c:axId val="1884464463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4217439"/>
        <c:crosses val="autoZero"/>
        <c:auto val="1"/>
        <c:lblOffset val="100"/>
        <c:baseTimeUnit val="months"/>
      </c:dateAx>
      <c:valAx>
        <c:axId val="18742174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4464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chemeClr val="tx1"/>
                </a:solidFill>
              </a:rPr>
              <a:t>OD Follow-Up FY</a:t>
            </a:r>
            <a:r>
              <a:rPr lang="en-US" b="1" baseline="0">
                <a:solidFill>
                  <a:schemeClr val="tx1"/>
                </a:solidFill>
              </a:rPr>
              <a:t> 2021 3rd Quarter</a:t>
            </a:r>
            <a:endParaRPr lang="en-US" b="1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'FY2021'!$B$1</c:f>
              <c:strCache>
                <c:ptCount val="1"/>
                <c:pt idx="0">
                  <c:v>Number of ODs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'FY2021'!$A$8:$A$10</c:f>
              <c:numCache>
                <c:formatCode>mmm\-yy</c:formatCode>
                <c:ptCount val="3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</c:numCache>
            </c:numRef>
          </c:cat>
          <c:val>
            <c:numRef>
              <c:f>'FY2021'!$B$8:$B$10</c:f>
              <c:numCache>
                <c:formatCode>General</c:formatCode>
                <c:ptCount val="3"/>
                <c:pt idx="0">
                  <c:v>77</c:v>
                </c:pt>
                <c:pt idx="1">
                  <c:v>65</c:v>
                </c:pt>
                <c:pt idx="2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7B-4D3F-B291-93856ABD5E16}"/>
            </c:ext>
          </c:extLst>
        </c:ser>
        <c:ser>
          <c:idx val="2"/>
          <c:order val="1"/>
          <c:tx>
            <c:strRef>
              <c:f>'FY2021'!$D$1</c:f>
              <c:strCache>
                <c:ptCount val="1"/>
                <c:pt idx="0">
                  <c:v>Number Follow-Up Attempts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'FY2021'!$A$8:$A$10</c:f>
              <c:numCache>
                <c:formatCode>mmm\-yy</c:formatCode>
                <c:ptCount val="3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</c:numCache>
            </c:numRef>
          </c:cat>
          <c:val>
            <c:numRef>
              <c:f>'FY2021'!$D$8:$D$10</c:f>
              <c:numCache>
                <c:formatCode>General</c:formatCode>
                <c:ptCount val="3"/>
                <c:pt idx="0">
                  <c:v>59</c:v>
                </c:pt>
                <c:pt idx="1">
                  <c:v>40</c:v>
                </c:pt>
                <c:pt idx="2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7B-4D3F-B291-93856ABD5E16}"/>
            </c:ext>
          </c:extLst>
        </c:ser>
        <c:ser>
          <c:idx val="0"/>
          <c:order val="3"/>
          <c:tx>
            <c:strRef>
              <c:f>'FY2021'!$N$1</c:f>
              <c:strCache>
                <c:ptCount val="1"/>
                <c:pt idx="0">
                  <c:v>Visits with Peer Navigator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3.82439598257740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37B-4D3F-B291-93856ABD5E16}"/>
                </c:ext>
              </c:extLst>
            </c:dLbl>
            <c:dLbl>
              <c:idx val="1"/>
              <c:layout>
                <c:manualLayout>
                  <c:x val="-3.7160906726124801E-3"/>
                  <c:y val="2.86829698693306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37B-4D3F-B291-93856ABD5E16}"/>
                </c:ext>
              </c:extLst>
            </c:dLbl>
            <c:dLbl>
              <c:idx val="2"/>
              <c:layout>
                <c:manualLayout>
                  <c:x val="0"/>
                  <c:y val="9.62962962962962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37B-4D3F-B291-93856ABD5E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'FY2021'!$A$8:$A$10</c:f>
              <c:numCache>
                <c:formatCode>mmm\-yy</c:formatCode>
                <c:ptCount val="3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</c:numCache>
            </c:numRef>
          </c:cat>
          <c:val>
            <c:numRef>
              <c:f>'FY2021'!$N$8:$N$10</c:f>
              <c:numCache>
                <c:formatCode>General</c:formatCode>
                <c:ptCount val="3"/>
                <c:pt idx="0">
                  <c:v>6</c:v>
                </c:pt>
                <c:pt idx="1">
                  <c:v>3</c:v>
                </c:pt>
                <c:pt idx="2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37B-4D3F-B291-93856ABD5E16}"/>
            </c:ext>
          </c:extLst>
        </c:ser>
        <c:ser>
          <c:idx val="4"/>
          <c:order val="4"/>
          <c:tx>
            <c:strRef>
              <c:f>'FY2021'!$P$1</c:f>
              <c:strCache>
                <c:ptCount val="1"/>
                <c:pt idx="0">
                  <c:v>Number of Naloxone Kits Distributed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'FY2021'!$A$8:$A$10</c:f>
              <c:numCache>
                <c:formatCode>mmm\-yy</c:formatCode>
                <c:ptCount val="3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</c:numCache>
            </c:numRef>
          </c:cat>
          <c:val>
            <c:numRef>
              <c:f>'FY2021'!$P$8:$P$10</c:f>
              <c:numCache>
                <c:formatCode>General</c:formatCode>
                <c:ptCount val="3"/>
                <c:pt idx="0">
                  <c:v>17</c:v>
                </c:pt>
                <c:pt idx="1">
                  <c:v>14</c:v>
                </c:pt>
                <c:pt idx="2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37B-4D3F-B291-93856ABD5E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84464463"/>
        <c:axId val="1874217439"/>
      </c:barChart>
      <c:lineChart>
        <c:grouping val="standard"/>
        <c:varyColors val="0"/>
        <c:ser>
          <c:idx val="3"/>
          <c:order val="2"/>
          <c:tx>
            <c:strRef>
              <c:f>'FY2021'!$E$1</c:f>
              <c:strCache>
                <c:ptCount val="1"/>
                <c:pt idx="0">
                  <c:v>Total Number Contacted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8309178743961387E-2"/>
                  <c:y val="-9.56098995644354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37B-4D3F-B291-93856ABD5E16}"/>
                </c:ext>
              </c:extLst>
            </c:dLbl>
            <c:dLbl>
              <c:idx val="1"/>
              <c:layout>
                <c:manualLayout>
                  <c:x val="-2.2296544035674472E-2"/>
                  <c:y val="-4.78049497822177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37B-4D3F-B291-93856ABD5E16}"/>
                </c:ext>
              </c:extLst>
            </c:dLbl>
            <c:dLbl>
              <c:idx val="2"/>
              <c:layout>
                <c:manualLayout>
                  <c:x val="-9.9888895233539339E-3"/>
                  <c:y val="-1.48148148148148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37B-4D3F-B291-93856ABD5E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'FY2021'!$A$8:$A$10</c:f>
              <c:numCache>
                <c:formatCode>mmm\-yy</c:formatCode>
                <c:ptCount val="3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</c:numCache>
            </c:numRef>
          </c:cat>
          <c:val>
            <c:numRef>
              <c:f>'FY2021'!$E$8:$E$10</c:f>
              <c:numCache>
                <c:formatCode>General</c:formatCode>
                <c:ptCount val="3"/>
                <c:pt idx="0">
                  <c:v>24</c:v>
                </c:pt>
                <c:pt idx="1">
                  <c:v>11</c:v>
                </c:pt>
                <c:pt idx="2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237B-4D3F-B291-93856ABD5E1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84464463"/>
        <c:axId val="1874217439"/>
      </c:lineChart>
      <c:dateAx>
        <c:axId val="1884464463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4217439"/>
        <c:crosses val="autoZero"/>
        <c:auto val="1"/>
        <c:lblOffset val="100"/>
        <c:baseTimeUnit val="months"/>
      </c:dateAx>
      <c:valAx>
        <c:axId val="18742174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4464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chemeClr val="tx1"/>
                </a:solidFill>
              </a:rPr>
              <a:t>OD Follow-Up FY</a:t>
            </a:r>
            <a:r>
              <a:rPr lang="en-US" b="1" baseline="0">
                <a:solidFill>
                  <a:schemeClr val="tx1"/>
                </a:solidFill>
              </a:rPr>
              <a:t> 2021 4th Quarter</a:t>
            </a:r>
            <a:endParaRPr lang="en-US" b="1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'FY2021'!$B$1</c:f>
              <c:strCache>
                <c:ptCount val="1"/>
                <c:pt idx="0">
                  <c:v>Number of ODs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'FY2021'!$A$11:$A$13</c:f>
              <c:numCache>
                <c:formatCode>mmm\-yy</c:formatCode>
                <c:ptCount val="3"/>
                <c:pt idx="0">
                  <c:v>44287</c:v>
                </c:pt>
                <c:pt idx="1">
                  <c:v>44317</c:v>
                </c:pt>
                <c:pt idx="2">
                  <c:v>44348</c:v>
                </c:pt>
              </c:numCache>
            </c:numRef>
          </c:cat>
          <c:val>
            <c:numRef>
              <c:f>'FY2021'!$B$11:$B$13</c:f>
              <c:numCache>
                <c:formatCode>General</c:formatCode>
                <c:ptCount val="3"/>
                <c:pt idx="0">
                  <c:v>51</c:v>
                </c:pt>
                <c:pt idx="1">
                  <c:v>87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31-4D8F-88C4-7DE67A33499A}"/>
            </c:ext>
          </c:extLst>
        </c:ser>
        <c:ser>
          <c:idx val="2"/>
          <c:order val="1"/>
          <c:tx>
            <c:strRef>
              <c:f>'FY2021'!$D$1</c:f>
              <c:strCache>
                <c:ptCount val="1"/>
                <c:pt idx="0">
                  <c:v>Number Follow-Up Attempts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'FY2021'!$A$11:$A$13</c:f>
              <c:numCache>
                <c:formatCode>mmm\-yy</c:formatCode>
                <c:ptCount val="3"/>
                <c:pt idx="0">
                  <c:v>44287</c:v>
                </c:pt>
                <c:pt idx="1">
                  <c:v>44317</c:v>
                </c:pt>
                <c:pt idx="2">
                  <c:v>44348</c:v>
                </c:pt>
              </c:numCache>
            </c:numRef>
          </c:cat>
          <c:val>
            <c:numRef>
              <c:f>'FY2021'!$D$11:$D$13</c:f>
              <c:numCache>
                <c:formatCode>General</c:formatCode>
                <c:ptCount val="3"/>
                <c:pt idx="0">
                  <c:v>48</c:v>
                </c:pt>
                <c:pt idx="1">
                  <c:v>51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A31-4D8F-88C4-7DE67A33499A}"/>
            </c:ext>
          </c:extLst>
        </c:ser>
        <c:ser>
          <c:idx val="0"/>
          <c:order val="3"/>
          <c:tx>
            <c:strRef>
              <c:f>'FY2021'!$N$1</c:f>
              <c:strCache>
                <c:ptCount val="1"/>
                <c:pt idx="0">
                  <c:v>Visits with Peer Navigator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3125556862393978E-16"/>
                  <c:y val="1.6486684860004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A31-4D8F-88C4-7DE67A3349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'FY2021'!$A$11:$A$13</c:f>
              <c:numCache>
                <c:formatCode>mmm\-yy</c:formatCode>
                <c:ptCount val="3"/>
                <c:pt idx="0">
                  <c:v>44287</c:v>
                </c:pt>
                <c:pt idx="1">
                  <c:v>44317</c:v>
                </c:pt>
                <c:pt idx="2">
                  <c:v>44348</c:v>
                </c:pt>
              </c:numCache>
            </c:numRef>
          </c:cat>
          <c:val>
            <c:numRef>
              <c:f>'FY2021'!$N$11:$N$13</c:f>
              <c:numCache>
                <c:formatCode>General</c:formatCode>
                <c:ptCount val="3"/>
                <c:pt idx="0">
                  <c:v>8</c:v>
                </c:pt>
                <c:pt idx="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A31-4D8F-88C4-7DE67A33499A}"/>
            </c:ext>
          </c:extLst>
        </c:ser>
        <c:ser>
          <c:idx val="4"/>
          <c:order val="4"/>
          <c:tx>
            <c:strRef>
              <c:f>'FY2021'!$P$1</c:f>
              <c:strCache>
                <c:ptCount val="1"/>
                <c:pt idx="0">
                  <c:v>Number of Naloxone Kits Distributed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'FY2021'!$A$11:$A$13</c:f>
              <c:numCache>
                <c:formatCode>mmm\-yy</c:formatCode>
                <c:ptCount val="3"/>
                <c:pt idx="0">
                  <c:v>44287</c:v>
                </c:pt>
                <c:pt idx="1">
                  <c:v>44317</c:v>
                </c:pt>
                <c:pt idx="2">
                  <c:v>44348</c:v>
                </c:pt>
              </c:numCache>
            </c:numRef>
          </c:cat>
          <c:val>
            <c:numRef>
              <c:f>'FY2021'!$P$11:$P$13</c:f>
              <c:numCache>
                <c:formatCode>General</c:formatCode>
                <c:ptCount val="3"/>
                <c:pt idx="0">
                  <c:v>6</c:v>
                </c:pt>
                <c:pt idx="1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A31-4D8F-88C4-7DE67A33499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884464463"/>
        <c:axId val="1874217439"/>
      </c:barChart>
      <c:lineChart>
        <c:grouping val="standard"/>
        <c:varyColors val="0"/>
        <c:ser>
          <c:idx val="3"/>
          <c:order val="2"/>
          <c:tx>
            <c:strRef>
              <c:f>'FY2021'!$E$1</c:f>
              <c:strCache>
                <c:ptCount val="1"/>
                <c:pt idx="0">
                  <c:v>Total Number Contacted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0427778772149666E-2"/>
                  <c:y val="6.594673944001871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A31-4D8F-88C4-7DE67A33499A}"/>
                </c:ext>
              </c:extLst>
            </c:dLbl>
            <c:dLbl>
              <c:idx val="1"/>
              <c:layout>
                <c:manualLayout>
                  <c:x val="-4.8326472167531768E-2"/>
                  <c:y val="-2.96760327480084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A31-4D8F-88C4-7DE67A33499A}"/>
                </c:ext>
              </c:extLst>
            </c:dLbl>
            <c:dLbl>
              <c:idx val="2"/>
              <c:layout>
                <c:manualLayout>
                  <c:x val="-1.789869339538213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A31-4D8F-88C4-7DE67A3349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'FY2021'!$A$8:$A$10</c:f>
              <c:numCache>
                <c:formatCode>mmm\-yy</c:formatCode>
                <c:ptCount val="3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</c:numCache>
            </c:numRef>
          </c:cat>
          <c:val>
            <c:numRef>
              <c:f>'FY2021'!$E$11:$E$13</c:f>
              <c:numCache>
                <c:formatCode>General</c:formatCode>
                <c:ptCount val="3"/>
                <c:pt idx="0">
                  <c:v>5</c:v>
                </c:pt>
                <c:pt idx="1">
                  <c:v>16</c:v>
                </c:pt>
                <c:pt idx="2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BA31-4D8F-88C4-7DE67A33499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84464463"/>
        <c:axId val="1874217439"/>
      </c:lineChart>
      <c:dateAx>
        <c:axId val="1884464463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4217439"/>
        <c:crosses val="autoZero"/>
        <c:auto val="1"/>
        <c:lblOffset val="100"/>
        <c:baseTimeUnit val="months"/>
      </c:dateAx>
      <c:valAx>
        <c:axId val="18742174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4464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chemeClr val="tx1"/>
                </a:solidFill>
              </a:rPr>
              <a:t>OD Follow-Up FY</a:t>
            </a:r>
            <a:r>
              <a:rPr lang="en-US" b="1" baseline="0">
                <a:solidFill>
                  <a:schemeClr val="tx1"/>
                </a:solidFill>
              </a:rPr>
              <a:t> 2021 1st Quarter</a:t>
            </a:r>
            <a:endParaRPr lang="en-US" b="1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'FY2021'!$B$1</c:f>
              <c:strCache>
                <c:ptCount val="1"/>
                <c:pt idx="0">
                  <c:v>Number of ODs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625190452006094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105-4208-A3B2-E0DC7FF651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'FY2021'!$A$2:$A$4</c:f>
              <c:numCache>
                <c:formatCode>mmm\-yy</c:formatCode>
                <c:ptCount val="3"/>
                <c:pt idx="0">
                  <c:v>44032</c:v>
                </c:pt>
                <c:pt idx="1">
                  <c:v>44063</c:v>
                </c:pt>
                <c:pt idx="2">
                  <c:v>44094</c:v>
                </c:pt>
              </c:numCache>
            </c:numRef>
          </c:cat>
          <c:val>
            <c:numRef>
              <c:f>'FY2021'!$B$2:$B$4</c:f>
              <c:numCache>
                <c:formatCode>General</c:formatCode>
                <c:ptCount val="3"/>
                <c:pt idx="0">
                  <c:v>51</c:v>
                </c:pt>
                <c:pt idx="1">
                  <c:v>63</c:v>
                </c:pt>
                <c:pt idx="2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05-4208-A3B2-E0DC7FF65114}"/>
            </c:ext>
          </c:extLst>
        </c:ser>
        <c:ser>
          <c:idx val="2"/>
          <c:order val="1"/>
          <c:tx>
            <c:strRef>
              <c:f>'FY2021'!$D$1</c:f>
              <c:strCache>
                <c:ptCount val="1"/>
                <c:pt idx="0">
                  <c:v>Number Follow-Up Attempts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'FY2021'!$A$2:$A$4</c:f>
              <c:numCache>
                <c:formatCode>mmm\-yy</c:formatCode>
                <c:ptCount val="3"/>
                <c:pt idx="0">
                  <c:v>44032</c:v>
                </c:pt>
                <c:pt idx="1">
                  <c:v>44063</c:v>
                </c:pt>
                <c:pt idx="2">
                  <c:v>44094</c:v>
                </c:pt>
              </c:numCache>
            </c:numRef>
          </c:cat>
          <c:val>
            <c:numRef>
              <c:f>'FY2021'!$D$2:$D$4</c:f>
              <c:numCache>
                <c:formatCode>General</c:formatCode>
                <c:ptCount val="3"/>
                <c:pt idx="0">
                  <c:v>46</c:v>
                </c:pt>
                <c:pt idx="1">
                  <c:v>56</c:v>
                </c:pt>
                <c:pt idx="2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105-4208-A3B2-E0DC7FF65114}"/>
            </c:ext>
          </c:extLst>
        </c:ser>
        <c:ser>
          <c:idx val="0"/>
          <c:order val="3"/>
          <c:tx>
            <c:strRef>
              <c:f>'FY2021'!$N$1</c:f>
              <c:strCache>
                <c:ptCount val="1"/>
                <c:pt idx="0">
                  <c:v>Visits with Peer Navigator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'FY2021'!$A$2:$A$4</c:f>
              <c:numCache>
                <c:formatCode>mmm\-yy</c:formatCode>
                <c:ptCount val="3"/>
                <c:pt idx="0">
                  <c:v>44032</c:v>
                </c:pt>
                <c:pt idx="1">
                  <c:v>44063</c:v>
                </c:pt>
                <c:pt idx="2">
                  <c:v>44094</c:v>
                </c:pt>
              </c:numCache>
            </c:numRef>
          </c:cat>
          <c:val>
            <c:numRef>
              <c:f>'FY2021'!$N$2:$N$4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105-4208-A3B2-E0DC7FF65114}"/>
            </c:ext>
          </c:extLst>
        </c:ser>
        <c:ser>
          <c:idx val="4"/>
          <c:order val="4"/>
          <c:tx>
            <c:strRef>
              <c:f>'FY2021'!$P$1</c:f>
              <c:strCache>
                <c:ptCount val="1"/>
                <c:pt idx="0">
                  <c:v>Number of Naloxone Kits Distributed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'FY2021'!$A$2:$A$4</c:f>
              <c:numCache>
                <c:formatCode>mmm\-yy</c:formatCode>
                <c:ptCount val="3"/>
                <c:pt idx="0">
                  <c:v>44032</c:v>
                </c:pt>
                <c:pt idx="1">
                  <c:v>44063</c:v>
                </c:pt>
                <c:pt idx="2">
                  <c:v>44094</c:v>
                </c:pt>
              </c:numCache>
            </c:numRef>
          </c:cat>
          <c:val>
            <c:numRef>
              <c:f>'FY2021'!$P$2:$P$4</c:f>
              <c:numCache>
                <c:formatCode>General</c:formatCode>
                <c:ptCount val="3"/>
                <c:pt idx="0">
                  <c:v>20</c:v>
                </c:pt>
                <c:pt idx="1">
                  <c:v>20</c:v>
                </c:pt>
                <c:pt idx="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105-4208-A3B2-E0DC7FF651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84464463"/>
        <c:axId val="1874217439"/>
      </c:barChart>
      <c:lineChart>
        <c:grouping val="standard"/>
        <c:varyColors val="0"/>
        <c:ser>
          <c:idx val="3"/>
          <c:order val="2"/>
          <c:tx>
            <c:strRef>
              <c:f>'FY2021'!$E$1</c:f>
              <c:strCache>
                <c:ptCount val="1"/>
                <c:pt idx="0">
                  <c:v>Total Number Contacted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105-4208-A3B2-E0DC7FF65114}"/>
                </c:ext>
              </c:extLst>
            </c:dLbl>
            <c:dLbl>
              <c:idx val="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105-4208-A3B2-E0DC7FF65114}"/>
                </c:ext>
              </c:extLst>
            </c:dLbl>
            <c:dLbl>
              <c:idx val="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105-4208-A3B2-E0DC7FF651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'FY2021'!$A$2:$A$4</c:f>
              <c:numCache>
                <c:formatCode>mmm\-yy</c:formatCode>
                <c:ptCount val="3"/>
                <c:pt idx="0">
                  <c:v>44032</c:v>
                </c:pt>
                <c:pt idx="1">
                  <c:v>44063</c:v>
                </c:pt>
                <c:pt idx="2">
                  <c:v>44094</c:v>
                </c:pt>
              </c:numCache>
            </c:numRef>
          </c:cat>
          <c:val>
            <c:numRef>
              <c:f>'FY2021'!$E$2:$E$4</c:f>
              <c:numCache>
                <c:formatCode>General</c:formatCode>
                <c:ptCount val="3"/>
                <c:pt idx="0">
                  <c:v>17</c:v>
                </c:pt>
                <c:pt idx="1">
                  <c:v>22</c:v>
                </c:pt>
                <c:pt idx="2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9105-4208-A3B2-E0DC7FF651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84464463"/>
        <c:axId val="1874217439"/>
      </c:lineChart>
      <c:dateAx>
        <c:axId val="1884464463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4217439"/>
        <c:crosses val="autoZero"/>
        <c:auto val="1"/>
        <c:lblOffset val="100"/>
        <c:baseTimeUnit val="months"/>
      </c:dateAx>
      <c:valAx>
        <c:axId val="18742174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4464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chemeClr val="tx1"/>
                </a:solidFill>
              </a:rPr>
              <a:t>OD Follow-Up FY</a:t>
            </a:r>
            <a:r>
              <a:rPr lang="en-US" b="1" baseline="0">
                <a:solidFill>
                  <a:schemeClr val="tx1"/>
                </a:solidFill>
              </a:rPr>
              <a:t> 2021 2nd Quarter</a:t>
            </a:r>
            <a:endParaRPr lang="en-US" b="1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'FY2021'!$B$1</c:f>
              <c:strCache>
                <c:ptCount val="1"/>
                <c:pt idx="0">
                  <c:v>Number of ODs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'FY2021'!$A$5:$A$7</c:f>
              <c:numCache>
                <c:formatCode>mmm\-yy</c:formatCode>
                <c:ptCount val="3"/>
                <c:pt idx="0">
                  <c:v>44124</c:v>
                </c:pt>
                <c:pt idx="1">
                  <c:v>44155</c:v>
                </c:pt>
                <c:pt idx="2">
                  <c:v>44185</c:v>
                </c:pt>
              </c:numCache>
            </c:numRef>
          </c:cat>
          <c:val>
            <c:numRef>
              <c:f>'FY2021'!$B$5:$B$7</c:f>
              <c:numCache>
                <c:formatCode>General</c:formatCode>
                <c:ptCount val="3"/>
                <c:pt idx="0">
                  <c:v>34</c:v>
                </c:pt>
                <c:pt idx="1">
                  <c:v>38</c:v>
                </c:pt>
                <c:pt idx="2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97-472E-92D1-DCF03BC2CB2D}"/>
            </c:ext>
          </c:extLst>
        </c:ser>
        <c:ser>
          <c:idx val="2"/>
          <c:order val="1"/>
          <c:tx>
            <c:strRef>
              <c:f>'FY2021'!$D$1</c:f>
              <c:strCache>
                <c:ptCount val="1"/>
                <c:pt idx="0">
                  <c:v>Number Follow-Up Attempts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'FY2021'!$A$5:$A$7</c:f>
              <c:numCache>
                <c:formatCode>mmm\-yy</c:formatCode>
                <c:ptCount val="3"/>
                <c:pt idx="0">
                  <c:v>44124</c:v>
                </c:pt>
                <c:pt idx="1">
                  <c:v>44155</c:v>
                </c:pt>
                <c:pt idx="2">
                  <c:v>44185</c:v>
                </c:pt>
              </c:numCache>
            </c:numRef>
          </c:cat>
          <c:val>
            <c:numRef>
              <c:f>'FY2021'!$D$5:$D$7</c:f>
              <c:numCache>
                <c:formatCode>General</c:formatCode>
                <c:ptCount val="3"/>
                <c:pt idx="0">
                  <c:v>30</c:v>
                </c:pt>
                <c:pt idx="1">
                  <c:v>37</c:v>
                </c:pt>
                <c:pt idx="2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297-472E-92D1-DCF03BC2CB2D}"/>
            </c:ext>
          </c:extLst>
        </c:ser>
        <c:ser>
          <c:idx val="0"/>
          <c:order val="3"/>
          <c:tx>
            <c:strRef>
              <c:f>'FY2021'!$N$1</c:f>
              <c:strCache>
                <c:ptCount val="1"/>
                <c:pt idx="0">
                  <c:v>Visits with Peer Navigator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8580453363062058E-3"/>
                  <c:y val="7.96749163036961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297-472E-92D1-DCF03BC2CB2D}"/>
                </c:ext>
              </c:extLst>
            </c:dLbl>
            <c:dLbl>
              <c:idx val="1"/>
              <c:layout>
                <c:manualLayout>
                  <c:x val="0"/>
                  <c:y val="7.01139263472525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297-472E-92D1-DCF03BC2CB2D}"/>
                </c:ext>
              </c:extLst>
            </c:dLbl>
            <c:dLbl>
              <c:idx val="2"/>
              <c:layout>
                <c:manualLayout>
                  <c:x val="-1.3625508396543137E-16"/>
                  <c:y val="7.01139263472525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297-472E-92D1-DCF03BC2CB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'FY2021'!$A$5:$A$7</c:f>
              <c:numCache>
                <c:formatCode>mmm\-yy</c:formatCode>
                <c:ptCount val="3"/>
                <c:pt idx="0">
                  <c:v>44124</c:v>
                </c:pt>
                <c:pt idx="1">
                  <c:v>44155</c:v>
                </c:pt>
                <c:pt idx="2">
                  <c:v>44185</c:v>
                </c:pt>
              </c:numCache>
            </c:numRef>
          </c:cat>
          <c:val>
            <c:numRef>
              <c:f>'FY2021'!$N$5:$N$7</c:f>
              <c:numCache>
                <c:formatCode>General</c:formatCode>
                <c:ptCount val="3"/>
                <c:pt idx="0">
                  <c:v>8</c:v>
                </c:pt>
                <c:pt idx="1">
                  <c:v>7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297-472E-92D1-DCF03BC2CB2D}"/>
            </c:ext>
          </c:extLst>
        </c:ser>
        <c:ser>
          <c:idx val="4"/>
          <c:order val="4"/>
          <c:tx>
            <c:strRef>
              <c:f>'FY2021'!$P$1</c:f>
              <c:strCache>
                <c:ptCount val="1"/>
                <c:pt idx="0">
                  <c:v>Number of Naloxone Kits Distributed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'FY2021'!$A$5:$A$7</c:f>
              <c:numCache>
                <c:formatCode>mmm\-yy</c:formatCode>
                <c:ptCount val="3"/>
                <c:pt idx="0">
                  <c:v>44124</c:v>
                </c:pt>
                <c:pt idx="1">
                  <c:v>44155</c:v>
                </c:pt>
                <c:pt idx="2">
                  <c:v>44185</c:v>
                </c:pt>
              </c:numCache>
            </c:numRef>
          </c:cat>
          <c:val>
            <c:numRef>
              <c:f>'FY2021'!$P$5:$P$7</c:f>
              <c:numCache>
                <c:formatCode>General</c:formatCode>
                <c:ptCount val="3"/>
                <c:pt idx="0">
                  <c:v>17</c:v>
                </c:pt>
                <c:pt idx="1">
                  <c:v>10</c:v>
                </c:pt>
                <c:pt idx="2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297-472E-92D1-DCF03BC2CB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84464463"/>
        <c:axId val="1874217439"/>
      </c:barChart>
      <c:lineChart>
        <c:grouping val="standard"/>
        <c:varyColors val="0"/>
        <c:ser>
          <c:idx val="3"/>
          <c:order val="2"/>
          <c:tx>
            <c:strRef>
              <c:f>'FY2021'!$E$1</c:f>
              <c:strCache>
                <c:ptCount val="1"/>
                <c:pt idx="0">
                  <c:v>Total Number Contacted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016722408026756E-2"/>
                  <c:y val="-3.18699665214796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297-472E-92D1-DCF03BC2CB2D}"/>
                </c:ext>
              </c:extLst>
            </c:dLbl>
            <c:dLbl>
              <c:idx val="1"/>
              <c:layout>
                <c:manualLayout>
                  <c:x val="-4.0876997398736528E-2"/>
                  <c:y val="-3.18699665214785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297-472E-92D1-DCF03BC2CB2D}"/>
                </c:ext>
              </c:extLst>
            </c:dLbl>
            <c:dLbl>
              <c:idx val="2"/>
              <c:layout>
                <c:manualLayout>
                  <c:x val="-1.1148272017837236E-2"/>
                  <c:y val="-3.18699665214784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297-472E-92D1-DCF03BC2CB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'FY2021'!$A$5:$A$7</c:f>
              <c:numCache>
                <c:formatCode>mmm\-yy</c:formatCode>
                <c:ptCount val="3"/>
                <c:pt idx="0">
                  <c:v>44124</c:v>
                </c:pt>
                <c:pt idx="1">
                  <c:v>44155</c:v>
                </c:pt>
                <c:pt idx="2">
                  <c:v>44185</c:v>
                </c:pt>
              </c:numCache>
            </c:numRef>
          </c:cat>
          <c:val>
            <c:numRef>
              <c:f>'FY2021'!$E$6:$E$8</c:f>
              <c:numCache>
                <c:formatCode>General</c:formatCode>
                <c:ptCount val="3"/>
                <c:pt idx="0">
                  <c:v>10</c:v>
                </c:pt>
                <c:pt idx="1">
                  <c:v>18</c:v>
                </c:pt>
                <c:pt idx="2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8297-472E-92D1-DCF03BC2CB2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84464463"/>
        <c:axId val="1874217439"/>
      </c:lineChart>
      <c:dateAx>
        <c:axId val="1884464463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4217439"/>
        <c:crosses val="autoZero"/>
        <c:auto val="1"/>
        <c:lblOffset val="100"/>
        <c:baseTimeUnit val="months"/>
      </c:dateAx>
      <c:valAx>
        <c:axId val="18742174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4464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chemeClr val="tx1"/>
                </a:solidFill>
              </a:rPr>
              <a:t>OD Follow-Up FY</a:t>
            </a:r>
            <a:r>
              <a:rPr lang="en-US" b="1" baseline="0">
                <a:solidFill>
                  <a:schemeClr val="tx1"/>
                </a:solidFill>
              </a:rPr>
              <a:t> 2021 3rd Quarter</a:t>
            </a:r>
            <a:endParaRPr lang="en-US" b="1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'FY2021'!$B$1</c:f>
              <c:strCache>
                <c:ptCount val="1"/>
                <c:pt idx="0">
                  <c:v>Number of ODs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'FY2021'!$A$8:$A$10</c:f>
              <c:numCache>
                <c:formatCode>mmm\-yy</c:formatCode>
                <c:ptCount val="3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</c:numCache>
            </c:numRef>
          </c:cat>
          <c:val>
            <c:numRef>
              <c:f>'FY2021'!$B$8:$B$10</c:f>
              <c:numCache>
                <c:formatCode>General</c:formatCode>
                <c:ptCount val="3"/>
                <c:pt idx="0">
                  <c:v>77</c:v>
                </c:pt>
                <c:pt idx="1">
                  <c:v>65</c:v>
                </c:pt>
                <c:pt idx="2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AC-4F91-9907-29850A6FB921}"/>
            </c:ext>
          </c:extLst>
        </c:ser>
        <c:ser>
          <c:idx val="2"/>
          <c:order val="1"/>
          <c:tx>
            <c:strRef>
              <c:f>'FY2021'!$D$1</c:f>
              <c:strCache>
                <c:ptCount val="1"/>
                <c:pt idx="0">
                  <c:v>Number Follow-Up Attempts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'FY2021'!$A$8:$A$10</c:f>
              <c:numCache>
                <c:formatCode>mmm\-yy</c:formatCode>
                <c:ptCount val="3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</c:numCache>
            </c:numRef>
          </c:cat>
          <c:val>
            <c:numRef>
              <c:f>'FY2021'!$D$8:$D$10</c:f>
              <c:numCache>
                <c:formatCode>General</c:formatCode>
                <c:ptCount val="3"/>
                <c:pt idx="0">
                  <c:v>59</c:v>
                </c:pt>
                <c:pt idx="1">
                  <c:v>40</c:v>
                </c:pt>
                <c:pt idx="2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AC-4F91-9907-29850A6FB921}"/>
            </c:ext>
          </c:extLst>
        </c:ser>
        <c:ser>
          <c:idx val="0"/>
          <c:order val="3"/>
          <c:tx>
            <c:strRef>
              <c:f>'FY2021'!$N$1</c:f>
              <c:strCache>
                <c:ptCount val="1"/>
                <c:pt idx="0">
                  <c:v>Visits with Peer Navigator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3.82439598257740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1AC-4F91-9907-29850A6FB921}"/>
                </c:ext>
              </c:extLst>
            </c:dLbl>
            <c:dLbl>
              <c:idx val="1"/>
              <c:layout>
                <c:manualLayout>
                  <c:x val="-3.7160906726124801E-3"/>
                  <c:y val="2.86829698693306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1AC-4F91-9907-29850A6FB921}"/>
                </c:ext>
              </c:extLst>
            </c:dLbl>
            <c:dLbl>
              <c:idx val="2"/>
              <c:layout>
                <c:manualLayout>
                  <c:x val="-1.3321069244358794E-16"/>
                  <c:y val="9.94118004677312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1AC-4F91-9907-29850A6FB9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'FY2021'!$A$8:$A$10</c:f>
              <c:numCache>
                <c:formatCode>mmm\-yy</c:formatCode>
                <c:ptCount val="3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</c:numCache>
            </c:numRef>
          </c:cat>
          <c:val>
            <c:numRef>
              <c:f>'FY2021'!$N$8:$N$10</c:f>
              <c:numCache>
                <c:formatCode>General</c:formatCode>
                <c:ptCount val="3"/>
                <c:pt idx="0">
                  <c:v>6</c:v>
                </c:pt>
                <c:pt idx="1">
                  <c:v>3</c:v>
                </c:pt>
                <c:pt idx="2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1AC-4F91-9907-29850A6FB921}"/>
            </c:ext>
          </c:extLst>
        </c:ser>
        <c:ser>
          <c:idx val="4"/>
          <c:order val="4"/>
          <c:tx>
            <c:strRef>
              <c:f>'FY2021'!$P$1</c:f>
              <c:strCache>
                <c:ptCount val="1"/>
                <c:pt idx="0">
                  <c:v>Number of Naloxone Kits Distributed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'FY2021'!$A$8:$A$10</c:f>
              <c:numCache>
                <c:formatCode>mmm\-yy</c:formatCode>
                <c:ptCount val="3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</c:numCache>
            </c:numRef>
          </c:cat>
          <c:val>
            <c:numRef>
              <c:f>'FY2021'!$P$8:$P$10</c:f>
              <c:numCache>
                <c:formatCode>General</c:formatCode>
                <c:ptCount val="3"/>
                <c:pt idx="0">
                  <c:v>17</c:v>
                </c:pt>
                <c:pt idx="1">
                  <c:v>14</c:v>
                </c:pt>
                <c:pt idx="2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1AC-4F91-9907-29850A6FB9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84464463"/>
        <c:axId val="1874217439"/>
      </c:barChart>
      <c:lineChart>
        <c:grouping val="standard"/>
        <c:varyColors val="0"/>
        <c:ser>
          <c:idx val="3"/>
          <c:order val="2"/>
          <c:tx>
            <c:strRef>
              <c:f>'FY2021'!$E$1</c:f>
              <c:strCache>
                <c:ptCount val="1"/>
                <c:pt idx="0">
                  <c:v>Total Number Contacted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8309178743961387E-2"/>
                  <c:y val="-9.56098995644354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1AC-4F91-9907-29850A6FB921}"/>
                </c:ext>
              </c:extLst>
            </c:dLbl>
            <c:dLbl>
              <c:idx val="1"/>
              <c:layout>
                <c:manualLayout>
                  <c:x val="-2.2296544035674472E-2"/>
                  <c:y val="-4.78049497822177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1AC-4F91-9907-29850A6FB921}"/>
                </c:ext>
              </c:extLst>
            </c:dLbl>
            <c:dLbl>
              <c:idx val="2"/>
              <c:layout>
                <c:manualLayout>
                  <c:x val="-7.266121707538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1AC-4F91-9907-29850A6FB9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'FY2021'!$A$8:$A$10</c:f>
              <c:numCache>
                <c:formatCode>mmm\-yy</c:formatCode>
                <c:ptCount val="3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</c:numCache>
            </c:numRef>
          </c:cat>
          <c:val>
            <c:numRef>
              <c:f>'FY2021'!$E$8:$E$10</c:f>
              <c:numCache>
                <c:formatCode>General</c:formatCode>
                <c:ptCount val="3"/>
                <c:pt idx="0">
                  <c:v>24</c:v>
                </c:pt>
                <c:pt idx="1">
                  <c:v>11</c:v>
                </c:pt>
                <c:pt idx="2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A1AC-4F91-9907-29850A6FB92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84464463"/>
        <c:axId val="1874217439"/>
      </c:lineChart>
      <c:dateAx>
        <c:axId val="1884464463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4217439"/>
        <c:crosses val="autoZero"/>
        <c:auto val="1"/>
        <c:lblOffset val="100"/>
        <c:baseTimeUnit val="months"/>
      </c:dateAx>
      <c:valAx>
        <c:axId val="18742174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4464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chemeClr val="tx1"/>
                </a:solidFill>
              </a:rPr>
              <a:t>OD Follow-Up FY</a:t>
            </a:r>
            <a:r>
              <a:rPr lang="en-US" b="1" baseline="0">
                <a:solidFill>
                  <a:schemeClr val="tx1"/>
                </a:solidFill>
              </a:rPr>
              <a:t> 2021 4th Quarter</a:t>
            </a:r>
            <a:endParaRPr lang="en-US" b="1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'FY2021'!$B$1</c:f>
              <c:strCache>
                <c:ptCount val="1"/>
                <c:pt idx="0">
                  <c:v>Number of ODs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'FY2021'!$A$11:$A$13</c:f>
              <c:numCache>
                <c:formatCode>mmm\-yy</c:formatCode>
                <c:ptCount val="3"/>
                <c:pt idx="0">
                  <c:v>44287</c:v>
                </c:pt>
                <c:pt idx="1">
                  <c:v>44317</c:v>
                </c:pt>
                <c:pt idx="2">
                  <c:v>44348</c:v>
                </c:pt>
              </c:numCache>
            </c:numRef>
          </c:cat>
          <c:val>
            <c:numRef>
              <c:f>'FY2021'!$B$11:$B$13</c:f>
              <c:numCache>
                <c:formatCode>General</c:formatCode>
                <c:ptCount val="3"/>
                <c:pt idx="0">
                  <c:v>51</c:v>
                </c:pt>
                <c:pt idx="1">
                  <c:v>87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E2-41F8-A0D8-9029B868C229}"/>
            </c:ext>
          </c:extLst>
        </c:ser>
        <c:ser>
          <c:idx val="2"/>
          <c:order val="1"/>
          <c:tx>
            <c:strRef>
              <c:f>'FY2021'!$D$1</c:f>
              <c:strCache>
                <c:ptCount val="1"/>
                <c:pt idx="0">
                  <c:v>Number Follow-Up Attempts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'FY2021'!$A$11:$A$13</c:f>
              <c:numCache>
                <c:formatCode>mmm\-yy</c:formatCode>
                <c:ptCount val="3"/>
                <c:pt idx="0">
                  <c:v>44287</c:v>
                </c:pt>
                <c:pt idx="1">
                  <c:v>44317</c:v>
                </c:pt>
                <c:pt idx="2">
                  <c:v>44348</c:v>
                </c:pt>
              </c:numCache>
            </c:numRef>
          </c:cat>
          <c:val>
            <c:numRef>
              <c:f>'FY2021'!$D$11:$D$13</c:f>
              <c:numCache>
                <c:formatCode>General</c:formatCode>
                <c:ptCount val="3"/>
                <c:pt idx="0">
                  <c:v>48</c:v>
                </c:pt>
                <c:pt idx="1">
                  <c:v>51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E2-41F8-A0D8-9029B868C229}"/>
            </c:ext>
          </c:extLst>
        </c:ser>
        <c:ser>
          <c:idx val="0"/>
          <c:order val="3"/>
          <c:tx>
            <c:strRef>
              <c:f>'FY2021'!$N$1</c:f>
              <c:strCache>
                <c:ptCount val="1"/>
                <c:pt idx="0">
                  <c:v>Visits with Peer Navigator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7898693395382794E-3"/>
                  <c:y val="2.63786957760074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4E2-41F8-A0D8-9029B868C2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'FY2021'!$A$11:$A$13</c:f>
              <c:numCache>
                <c:formatCode>mmm\-yy</c:formatCode>
                <c:ptCount val="3"/>
                <c:pt idx="0">
                  <c:v>44287</c:v>
                </c:pt>
                <c:pt idx="1">
                  <c:v>44317</c:v>
                </c:pt>
                <c:pt idx="2">
                  <c:v>44348</c:v>
                </c:pt>
              </c:numCache>
            </c:numRef>
          </c:cat>
          <c:val>
            <c:numRef>
              <c:f>'FY2021'!$N$11:$N$13</c:f>
              <c:numCache>
                <c:formatCode>General</c:formatCode>
                <c:ptCount val="3"/>
                <c:pt idx="0">
                  <c:v>8</c:v>
                </c:pt>
                <c:pt idx="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4E2-41F8-A0D8-9029B868C229}"/>
            </c:ext>
          </c:extLst>
        </c:ser>
        <c:ser>
          <c:idx val="4"/>
          <c:order val="4"/>
          <c:tx>
            <c:strRef>
              <c:f>'FY2021'!$P$1</c:f>
              <c:strCache>
                <c:ptCount val="1"/>
                <c:pt idx="0">
                  <c:v>Number of Naloxone Kits Distributed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'FY2021'!$A$11:$A$13</c:f>
              <c:numCache>
                <c:formatCode>mmm\-yy</c:formatCode>
                <c:ptCount val="3"/>
                <c:pt idx="0">
                  <c:v>44287</c:v>
                </c:pt>
                <c:pt idx="1">
                  <c:v>44317</c:v>
                </c:pt>
                <c:pt idx="2">
                  <c:v>44348</c:v>
                </c:pt>
              </c:numCache>
            </c:numRef>
          </c:cat>
          <c:val>
            <c:numRef>
              <c:f>'FY2021'!$P$11:$P$13</c:f>
              <c:numCache>
                <c:formatCode>General</c:formatCode>
                <c:ptCount val="3"/>
                <c:pt idx="0">
                  <c:v>6</c:v>
                </c:pt>
                <c:pt idx="1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4E2-41F8-A0D8-9029B868C22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884464463"/>
        <c:axId val="1874217439"/>
      </c:barChart>
      <c:lineChart>
        <c:grouping val="standard"/>
        <c:varyColors val="0"/>
        <c:ser>
          <c:idx val="3"/>
          <c:order val="2"/>
          <c:tx>
            <c:strRef>
              <c:f>'FY2021'!$E$1</c:f>
              <c:strCache>
                <c:ptCount val="1"/>
                <c:pt idx="0">
                  <c:v>Total Number Contacted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5797386790764274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4E2-41F8-A0D8-9029B868C229}"/>
                </c:ext>
              </c:extLst>
            </c:dLbl>
            <c:dLbl>
              <c:idx val="1"/>
              <c:layout>
                <c:manualLayout>
                  <c:x val="-5.0116341507069985E-2"/>
                  <c:y val="-3.29733697200093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4E2-41F8-A0D8-9029B868C2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'FY2021'!$A$8:$A$10</c:f>
              <c:numCache>
                <c:formatCode>mmm\-yy</c:formatCode>
                <c:ptCount val="3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</c:numCache>
            </c:numRef>
          </c:cat>
          <c:val>
            <c:numRef>
              <c:f>'FY2021'!$E$11:$E$13</c:f>
              <c:numCache>
                <c:formatCode>General</c:formatCode>
                <c:ptCount val="3"/>
                <c:pt idx="0">
                  <c:v>5</c:v>
                </c:pt>
                <c:pt idx="1">
                  <c:v>16</c:v>
                </c:pt>
                <c:pt idx="2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A4E2-41F8-A0D8-9029B868C22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84464463"/>
        <c:axId val="1874217439"/>
      </c:lineChart>
      <c:dateAx>
        <c:axId val="1884464463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4217439"/>
        <c:crosses val="autoZero"/>
        <c:auto val="1"/>
        <c:lblOffset val="100"/>
        <c:baseTimeUnit val="months"/>
      </c:dateAx>
      <c:valAx>
        <c:axId val="18742174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4464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chemeClr val="tx1"/>
                </a:solidFill>
              </a:rPr>
              <a:t>ODs</a:t>
            </a:r>
            <a:r>
              <a:rPr lang="en-US" b="1" baseline="0">
                <a:solidFill>
                  <a:schemeClr val="tx1"/>
                </a:solidFill>
              </a:rPr>
              <a:t> by Race/Ethnicity</a:t>
            </a:r>
            <a:r>
              <a:rPr lang="en-US" b="1">
                <a:solidFill>
                  <a:schemeClr val="tx1"/>
                </a:solidFill>
              </a:rPr>
              <a:t> FY</a:t>
            </a:r>
            <a:r>
              <a:rPr lang="en-US" b="1" baseline="0">
                <a:solidFill>
                  <a:schemeClr val="tx1"/>
                </a:solidFill>
              </a:rPr>
              <a:t> 2021 1st Quarter</a:t>
            </a:r>
            <a:endParaRPr lang="en-US" b="1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'FY2021'!$B$1</c:f>
              <c:strCache>
                <c:ptCount val="1"/>
                <c:pt idx="0">
                  <c:v>Number of ODs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186600420766802E-3"/>
                  <c:y val="-2.921379849772877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8D1-4C29-8A1B-66C8447A43E0}"/>
                </c:ext>
              </c:extLst>
            </c:dLbl>
            <c:dLbl>
              <c:idx val="1"/>
              <c:layout>
                <c:manualLayout>
                  <c:x val="-1.8580453363062058E-3"/>
                  <c:y val="6.37399330429570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8D1-4C29-8A1B-66C8447A43E0}"/>
                </c:ext>
              </c:extLst>
            </c:dLbl>
            <c:dLbl>
              <c:idx val="2"/>
              <c:layout>
                <c:manualLayout>
                  <c:x val="-3.7160906726124115E-3"/>
                  <c:y val="6.373993304295695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8D1-4C29-8A1B-66C8447A43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'FY2021'!$A$2:$A$4</c:f>
              <c:numCache>
                <c:formatCode>mmm\-yy</c:formatCode>
                <c:ptCount val="3"/>
                <c:pt idx="0">
                  <c:v>44032</c:v>
                </c:pt>
                <c:pt idx="1">
                  <c:v>44063</c:v>
                </c:pt>
                <c:pt idx="2">
                  <c:v>44094</c:v>
                </c:pt>
              </c:numCache>
            </c:numRef>
          </c:cat>
          <c:val>
            <c:numRef>
              <c:f>'FY2021'!$B$2:$B$4</c:f>
              <c:numCache>
                <c:formatCode>General</c:formatCode>
                <c:ptCount val="3"/>
                <c:pt idx="0">
                  <c:v>51</c:v>
                </c:pt>
                <c:pt idx="1">
                  <c:v>63</c:v>
                </c:pt>
                <c:pt idx="2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8D1-4C29-8A1B-66C8447A43E0}"/>
            </c:ext>
          </c:extLst>
        </c:ser>
        <c:ser>
          <c:idx val="5"/>
          <c:order val="1"/>
          <c:tx>
            <c:strRef>
              <c:f>'FY2021'!$R$1</c:f>
              <c:strCache>
                <c:ptCount val="1"/>
                <c:pt idx="0">
                  <c:v>Black or African American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'FY2021'!$A$2:$A$4</c:f>
              <c:numCache>
                <c:formatCode>mmm\-yy</c:formatCode>
                <c:ptCount val="3"/>
                <c:pt idx="0">
                  <c:v>44032</c:v>
                </c:pt>
                <c:pt idx="1">
                  <c:v>44063</c:v>
                </c:pt>
                <c:pt idx="2">
                  <c:v>44094</c:v>
                </c:pt>
              </c:numCache>
            </c:numRef>
          </c:cat>
          <c:val>
            <c:numRef>
              <c:f>'FY2021'!$R$2:$R$4</c:f>
              <c:numCache>
                <c:formatCode>General</c:formatCode>
                <c:ptCount val="3"/>
                <c:pt idx="0">
                  <c:v>22</c:v>
                </c:pt>
                <c:pt idx="1">
                  <c:v>34</c:v>
                </c:pt>
                <c:pt idx="2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8D1-4C29-8A1B-66C8447A43E0}"/>
            </c:ext>
          </c:extLst>
        </c:ser>
        <c:ser>
          <c:idx val="0"/>
          <c:order val="2"/>
          <c:tx>
            <c:strRef>
              <c:f>'FY2021'!$S$1</c:f>
              <c:strCache>
                <c:ptCount val="1"/>
                <c:pt idx="0">
                  <c:v>Asian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'FY2021'!$A$2:$A$4</c:f>
              <c:numCache>
                <c:formatCode>mmm\-yy</c:formatCode>
                <c:ptCount val="3"/>
                <c:pt idx="0">
                  <c:v>44032</c:v>
                </c:pt>
                <c:pt idx="1">
                  <c:v>44063</c:v>
                </c:pt>
                <c:pt idx="2">
                  <c:v>44094</c:v>
                </c:pt>
              </c:numCache>
            </c:numRef>
          </c:cat>
          <c:val>
            <c:numRef>
              <c:f>'FY2021'!$S$2:$S$4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8D1-4C29-8A1B-66C8447A43E0}"/>
            </c:ext>
          </c:extLst>
        </c:ser>
        <c:ser>
          <c:idx val="2"/>
          <c:order val="3"/>
          <c:tx>
            <c:strRef>
              <c:f>'FY2021'!$T$1</c:f>
              <c:strCache>
                <c:ptCount val="1"/>
                <c:pt idx="0">
                  <c:v>White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'FY2021'!$A$2:$A$4</c:f>
              <c:numCache>
                <c:formatCode>mmm\-yy</c:formatCode>
                <c:ptCount val="3"/>
                <c:pt idx="0">
                  <c:v>44032</c:v>
                </c:pt>
                <c:pt idx="1">
                  <c:v>44063</c:v>
                </c:pt>
                <c:pt idx="2">
                  <c:v>44094</c:v>
                </c:pt>
              </c:numCache>
            </c:numRef>
          </c:cat>
          <c:val>
            <c:numRef>
              <c:f>'FY2021'!$T$2:$T$4</c:f>
              <c:numCache>
                <c:formatCode>General</c:formatCode>
                <c:ptCount val="3"/>
                <c:pt idx="0">
                  <c:v>27</c:v>
                </c:pt>
                <c:pt idx="1">
                  <c:v>27</c:v>
                </c:pt>
                <c:pt idx="2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8D1-4C29-8A1B-66C8447A43E0}"/>
            </c:ext>
          </c:extLst>
        </c:ser>
        <c:ser>
          <c:idx val="4"/>
          <c:order val="4"/>
          <c:tx>
            <c:strRef>
              <c:f>'FY2021'!$U$1</c:f>
              <c:strCache>
                <c:ptCount val="1"/>
                <c:pt idx="0">
                  <c:v>Hispanic or Latino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'FY2021'!$A$2:$A$4</c:f>
              <c:numCache>
                <c:formatCode>mmm\-yy</c:formatCode>
                <c:ptCount val="3"/>
                <c:pt idx="0">
                  <c:v>44032</c:v>
                </c:pt>
                <c:pt idx="1">
                  <c:v>44063</c:v>
                </c:pt>
                <c:pt idx="2">
                  <c:v>44094</c:v>
                </c:pt>
              </c:numCache>
            </c:numRef>
          </c:cat>
          <c:val>
            <c:numRef>
              <c:f>'FY2021'!$U$2:$U$4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8D1-4C29-8A1B-66C8447A43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84464463"/>
        <c:axId val="1874217439"/>
      </c:barChart>
      <c:lineChart>
        <c:grouping val="standard"/>
        <c:varyColors val="0"/>
        <c:ser>
          <c:idx val="3"/>
          <c:order val="5"/>
          <c:tx>
            <c:strRef>
              <c:f>'FY2021'!$V$1</c:f>
              <c:strCache>
                <c:ptCount val="1"/>
                <c:pt idx="0">
                  <c:v>Ethnicity: Hispanic or Latino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'FY2021'!$A$2:$A$4</c:f>
              <c:numCache>
                <c:formatCode>mmm\-yy</c:formatCode>
                <c:ptCount val="3"/>
                <c:pt idx="0">
                  <c:v>44032</c:v>
                </c:pt>
                <c:pt idx="1">
                  <c:v>44063</c:v>
                </c:pt>
                <c:pt idx="2">
                  <c:v>44094</c:v>
                </c:pt>
              </c:numCache>
            </c:numRef>
          </c:cat>
          <c:val>
            <c:numRef>
              <c:f>'FY2021'!$V$2:$V$4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B8D1-4C29-8A1B-66C8447A43E0}"/>
            </c:ext>
          </c:extLst>
        </c:ser>
        <c:ser>
          <c:idx val="6"/>
          <c:order val="6"/>
          <c:tx>
            <c:strRef>
              <c:f>'FY2021'!$W$1</c:f>
              <c:strCache>
                <c:ptCount val="1"/>
                <c:pt idx="0">
                  <c:v>Ethnicity: Not Hispanic or Latino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016722408026756E-2"/>
                  <c:y val="-9.56098995644354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8D1-4C29-8A1B-66C8447A43E0}"/>
                </c:ext>
              </c:extLst>
            </c:dLbl>
            <c:dLbl>
              <c:idx val="1"/>
              <c:layout>
                <c:manualLayout>
                  <c:x val="-2.7870680044593088E-2"/>
                  <c:y val="-2.5495973217182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8D1-4C29-8A1B-66C8447A43E0}"/>
                </c:ext>
              </c:extLst>
            </c:dLbl>
            <c:dLbl>
              <c:idx val="2"/>
              <c:layout>
                <c:manualLayout>
                  <c:x val="-1.114827201783723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8D1-4C29-8A1B-66C8447A43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'FY2021'!$A$2:$A$4</c:f>
              <c:numCache>
                <c:formatCode>mmm\-yy</c:formatCode>
                <c:ptCount val="3"/>
                <c:pt idx="0">
                  <c:v>44032</c:v>
                </c:pt>
                <c:pt idx="1">
                  <c:v>44063</c:v>
                </c:pt>
                <c:pt idx="2">
                  <c:v>44094</c:v>
                </c:pt>
              </c:numCache>
            </c:numRef>
          </c:cat>
          <c:val>
            <c:numRef>
              <c:f>'FY2021'!$W$2:$W$4</c:f>
              <c:numCache>
                <c:formatCode>General</c:formatCode>
                <c:ptCount val="3"/>
                <c:pt idx="0">
                  <c:v>50</c:v>
                </c:pt>
                <c:pt idx="1">
                  <c:v>61</c:v>
                </c:pt>
                <c:pt idx="2">
                  <c:v>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B8D1-4C29-8A1B-66C8447A43E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84464463"/>
        <c:axId val="1874217439"/>
      </c:lineChart>
      <c:dateAx>
        <c:axId val="1884464463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4217439"/>
        <c:crosses val="autoZero"/>
        <c:auto val="1"/>
        <c:lblOffset val="100"/>
        <c:baseTimeUnit val="months"/>
      </c:dateAx>
      <c:valAx>
        <c:axId val="18742174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4464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6/21/21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AD845-049B-4EAF-84FE-812DBA6732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Opioid follow-up with community paramedics and peer navigators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9A7CF5-C413-4150-B811-3100669EC6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FY 2021</a:t>
            </a:r>
          </a:p>
          <a:p>
            <a:pPr>
              <a:spcAft>
                <a:spcPts val="0"/>
              </a:spcAft>
            </a:pPr>
            <a:r>
              <a:rPr lang="en-US" dirty="0"/>
              <a:t>Capt. Helen Tripp</a:t>
            </a:r>
          </a:p>
          <a:p>
            <a:pPr>
              <a:spcAft>
                <a:spcPts val="0"/>
              </a:spcAft>
            </a:pPr>
            <a:r>
              <a:rPr lang="en-US" dirty="0"/>
              <a:t>MIH Program Manager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492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F8C668FA-2417-47B5-B454-2D55FC17FF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97FEBA57-8992-46BB-BCF0-5A83FE8E0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2B4CDDF6-55C3-415A-8D8B-7E03C3D616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992AF7E-E316-4D3F-8511-F946C41852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3315722"/>
              </p:ext>
            </p:extLst>
          </p:nvPr>
        </p:nvGraphicFramePr>
        <p:xfrm>
          <a:off x="795569" y="800007"/>
          <a:ext cx="10586507" cy="5251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652164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F8C668FA-2417-47B5-B454-2D55FC17FF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97FEBA57-8992-46BB-BCF0-5A83FE8E0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8" name="Rectangle 37">
            <a:extLst>
              <a:ext uri="{FF2B5EF4-FFF2-40B4-BE49-F238E27FC236}">
                <a16:creationId xmlns:a16="http://schemas.microsoft.com/office/drawing/2014/main" id="{2B4CDDF6-55C3-415A-8D8B-7E03C3D616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8BD52A3E-8919-4624-84EB-EA0394FB4B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7156810"/>
              </p:ext>
            </p:extLst>
          </p:nvPr>
        </p:nvGraphicFramePr>
        <p:xfrm>
          <a:off x="795569" y="800007"/>
          <a:ext cx="10586507" cy="5251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879220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A0D7A-F54A-4874-83FB-7DF372905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Days with greater than 5 Overdoses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E6C572F3-D4AE-4DC4-B82F-DCD3CA57D2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4318669"/>
              </p:ext>
            </p:extLst>
          </p:nvPr>
        </p:nvGraphicFramePr>
        <p:xfrm>
          <a:off x="2278380" y="2283778"/>
          <a:ext cx="7635240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65712">
                  <a:extLst>
                    <a:ext uri="{9D8B030D-6E8A-4147-A177-3AD203B41FA5}">
                      <a16:colId xmlns:a16="http://schemas.microsoft.com/office/drawing/2014/main" val="387852176"/>
                    </a:ext>
                  </a:extLst>
                </a:gridCol>
                <a:gridCol w="2569528">
                  <a:extLst>
                    <a:ext uri="{9D8B030D-6E8A-4147-A177-3AD203B41FA5}">
                      <a16:colId xmlns:a16="http://schemas.microsoft.com/office/drawing/2014/main" val="37741796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bg1"/>
                          </a:solidFill>
                        </a:rPr>
                        <a:t>5/4/2021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08856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solidFill>
                            <a:schemeClr val="bg1"/>
                          </a:solidFill>
                        </a:rPr>
                        <a:t>5/22/2021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solidFill>
                            <a:schemeClr val="bg1"/>
                          </a:solidFill>
                        </a:rPr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421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solidFill>
                            <a:schemeClr val="bg1"/>
                          </a:solidFill>
                        </a:rPr>
                        <a:t>5/26/2021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3426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solidFill>
                            <a:schemeClr val="bg1"/>
                          </a:solidFill>
                        </a:rPr>
                        <a:t>5/27/2021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80947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3576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nowledge Questions in International Baccalaureate Subjects">
            <a:extLst>
              <a:ext uri="{FF2B5EF4-FFF2-40B4-BE49-F238E27FC236}">
                <a16:creationId xmlns:a16="http://schemas.microsoft.com/office/drawing/2014/main" id="{4520495E-C441-4F52-9ECC-F7AB764931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93" y="907347"/>
            <a:ext cx="8952614" cy="5043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949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BE202404-015A-4E95-9D16-7630676A81D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9927202"/>
              </p:ext>
            </p:extLst>
          </p:nvPr>
        </p:nvGraphicFramePr>
        <p:xfrm>
          <a:off x="0" y="0"/>
          <a:ext cx="60960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A5562011-85F4-4417-BE59-A437A2B171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3329774"/>
              </p:ext>
            </p:extLst>
          </p:nvPr>
        </p:nvGraphicFramePr>
        <p:xfrm>
          <a:off x="6096001" y="0"/>
          <a:ext cx="6096002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7DBE4A6-7B44-479C-B8CB-BB50DAEB6E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6059200"/>
              </p:ext>
            </p:extLst>
          </p:nvPr>
        </p:nvGraphicFramePr>
        <p:xfrm>
          <a:off x="-1" y="3429000"/>
          <a:ext cx="6096001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2029A4BC-6F35-4035-80AF-FAE7491EFE3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3812888"/>
              </p:ext>
            </p:extLst>
          </p:nvPr>
        </p:nvGraphicFramePr>
        <p:xfrm>
          <a:off x="6095998" y="3429000"/>
          <a:ext cx="6096002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37063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F8C668FA-2417-47B5-B454-2D55FC17FF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97FEBA57-8992-46BB-BCF0-5A83FE8E0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2B4CDDF6-55C3-415A-8D8B-7E03C3D616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8B3B241F-8182-48B7-9AC1-9E15CC06E5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0033758"/>
              </p:ext>
            </p:extLst>
          </p:nvPr>
        </p:nvGraphicFramePr>
        <p:xfrm>
          <a:off x="795569" y="800007"/>
          <a:ext cx="10586507" cy="5251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900661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F8C668FA-2417-47B5-B454-2D55FC17FF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97FEBA57-8992-46BB-BCF0-5A83FE8E0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2B4CDDF6-55C3-415A-8D8B-7E03C3D616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C3DDBD3E-BB07-4B74-B77F-CF30697621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7205868"/>
              </p:ext>
            </p:extLst>
          </p:nvPr>
        </p:nvGraphicFramePr>
        <p:xfrm>
          <a:off x="795569" y="800007"/>
          <a:ext cx="10586507" cy="5251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563517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F8C668FA-2417-47B5-B454-2D55FC17FF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97FEBA57-8992-46BB-BCF0-5A83FE8E0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2B4CDDF6-55C3-415A-8D8B-7E03C3D616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F7DBE4A6-7B44-479C-B8CB-BB50DAEB6E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9029675"/>
              </p:ext>
            </p:extLst>
          </p:nvPr>
        </p:nvGraphicFramePr>
        <p:xfrm>
          <a:off x="795569" y="800007"/>
          <a:ext cx="10586507" cy="5251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316665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>
            <a:extLst>
              <a:ext uri="{FF2B5EF4-FFF2-40B4-BE49-F238E27FC236}">
                <a16:creationId xmlns:a16="http://schemas.microsoft.com/office/drawing/2014/main" id="{F8C668FA-2417-47B5-B454-2D55FC17FF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97FEBA57-8992-46BB-BCF0-5A83FE8E0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2B4CDDF6-55C3-415A-8D8B-7E03C3D616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2029A4BC-6F35-4035-80AF-FAE7491EFE3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795079"/>
              </p:ext>
            </p:extLst>
          </p:nvPr>
        </p:nvGraphicFramePr>
        <p:xfrm>
          <a:off x="795569" y="800007"/>
          <a:ext cx="10586507" cy="5251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792829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B192E0AE-CA67-4AC0-AC82-47E0C287E2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5921786"/>
              </p:ext>
            </p:extLst>
          </p:nvPr>
        </p:nvGraphicFramePr>
        <p:xfrm>
          <a:off x="0" y="0"/>
          <a:ext cx="6095999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593B9E35-FC9B-433E-BA24-AFD0B3A684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9872177"/>
              </p:ext>
            </p:extLst>
          </p:nvPr>
        </p:nvGraphicFramePr>
        <p:xfrm>
          <a:off x="6095999" y="1"/>
          <a:ext cx="6095999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992AF7E-E316-4D3F-8511-F946C41852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7184077"/>
              </p:ext>
            </p:extLst>
          </p:nvPr>
        </p:nvGraphicFramePr>
        <p:xfrm>
          <a:off x="0" y="3429000"/>
          <a:ext cx="6095999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8BD52A3E-8919-4624-84EB-EA0394FB4B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8449745"/>
              </p:ext>
            </p:extLst>
          </p:nvPr>
        </p:nvGraphicFramePr>
        <p:xfrm>
          <a:off x="6095999" y="3428999"/>
          <a:ext cx="6095999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045121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8C668FA-2417-47B5-B454-2D55FC17FF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7FEBA57-8992-46BB-BCF0-5A83FE8E0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2B4CDDF6-55C3-415A-8D8B-7E03C3D616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B690D0D9-D948-4728-BB41-BFC1A55EF4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1734750"/>
              </p:ext>
            </p:extLst>
          </p:nvPr>
        </p:nvGraphicFramePr>
        <p:xfrm>
          <a:off x="795569" y="800007"/>
          <a:ext cx="10586507" cy="5251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09081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8C668FA-2417-47B5-B454-2D55FC17FF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7FEBA57-8992-46BB-BCF0-5A83FE8E0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2B4CDDF6-55C3-415A-8D8B-7E03C3D616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66696527-F056-4CFE-A085-CA2EFABD58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116466"/>
              </p:ext>
            </p:extLst>
          </p:nvPr>
        </p:nvGraphicFramePr>
        <p:xfrm>
          <a:off x="795569" y="800007"/>
          <a:ext cx="10586507" cy="5251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740198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61DDDE80-2DFA-4F2A-B66F-72059846BDA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26C4A3E502794D8E89594899D2294D" ma:contentTypeVersion="4" ma:contentTypeDescription="Create a new document." ma:contentTypeScope="" ma:versionID="d01fa58a26d881ffccd1bb455246acbc">
  <xsd:schema xmlns:xsd="http://www.w3.org/2001/XMLSchema" xmlns:xs="http://www.w3.org/2001/XMLSchema" xmlns:p="http://schemas.microsoft.com/office/2006/metadata/properties" xmlns:ns2="3586c761-77f0-497e-8869-ea8933ed0229" xmlns:ns3="752f7211-4b19-469e-8283-129985bedc6c" targetNamespace="http://schemas.microsoft.com/office/2006/metadata/properties" ma:root="true" ma:fieldsID="6fac41724f276dcd1e9ac70307280dd7" ns2:_="" ns3:_="">
    <xsd:import namespace="3586c761-77f0-497e-8869-ea8933ed0229"/>
    <xsd:import namespace="752f7211-4b19-469e-8283-129985bedc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86c761-77f0-497e-8869-ea8933ed02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2f7211-4b19-469e-8283-129985bedc6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55F6B23-FD91-44E4-B36B-9534F16761DD}">
  <ds:schemaRefs>
    <ds:schemaRef ds:uri="http://purl.org/dc/terms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dcmitype/"/>
    <ds:schemaRef ds:uri="752f7211-4b19-469e-8283-129985bedc6c"/>
    <ds:schemaRef ds:uri="http://schemas.microsoft.com/office/infopath/2007/PartnerControls"/>
    <ds:schemaRef ds:uri="http://schemas.openxmlformats.org/package/2006/metadata/core-properties"/>
    <ds:schemaRef ds:uri="3586c761-77f0-497e-8869-ea8933ed0229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DF12A6B8-49C5-4E32-899A-222E2183B0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586c761-77f0-497e-8869-ea8933ed0229"/>
    <ds:schemaRef ds:uri="752f7211-4b19-469e-8283-129985bedc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4C5DE04-4515-43A6-901B-7B92FBF6A45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151</Words>
  <Application>Microsoft Macintosh PowerPoint</Application>
  <PresentationFormat>Widescreen</PresentationFormat>
  <Paragraphs>29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Celestial</vt:lpstr>
      <vt:lpstr>Opioid follow-up with community paramedics and peer navigators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Days with greater than 5 Overdoses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Tripp, Helen</dc:creator>
  <cp:lastModifiedBy>wanda boone</cp:lastModifiedBy>
  <cp:revision>5</cp:revision>
  <dcterms:created xsi:type="dcterms:W3CDTF">2021-03-08T19:27:09Z</dcterms:created>
  <dcterms:modified xsi:type="dcterms:W3CDTF">2021-06-21T18:53:22Z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0x0101003926C4A3E502794D8E89594899D2294D</vt:lpwstr>
  </property>
</Properties>
</file>