
<file path=[Content_Types].xml><?xml version="1.0" encoding="utf-8"?>
<Types xmlns="http://schemas.openxmlformats.org/package/2006/content-types">
  <Default Extension="bin" ContentType="application/vnd.openxmlformats-officedocument.oleObject"/>
  <Default Extension="gif" ContentType="image/gi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74" r:id="rId2"/>
    <p:sldId id="403" r:id="rId3"/>
    <p:sldId id="261" r:id="rId4"/>
    <p:sldId id="258"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3"/>
    <p:restoredTop sz="94694"/>
  </p:normalViewPr>
  <p:slideViewPr>
    <p:cSldViewPr snapToGrid="0" snapToObjects="1">
      <p:cViewPr varScale="1">
        <p:scale>
          <a:sx n="67" d="100"/>
          <a:sy n="67" d="100"/>
        </p:scale>
        <p:origin x="896" y="4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OD Follow-Up FY</a:t>
            </a:r>
            <a:r>
              <a:rPr lang="en-US" sz="2000" b="1" baseline="0" dirty="0">
                <a:solidFill>
                  <a:schemeClr val="tx1"/>
                </a:solidFill>
              </a:rPr>
              <a:t> 2022 1st Quarter</a:t>
            </a:r>
            <a:endParaRPr lang="en-US" sz="2000" b="1" dirty="0">
              <a:solidFill>
                <a:schemeClr val="tx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'FY2022'!$B$1</c:f>
              <c:strCache>
                <c:ptCount val="1"/>
                <c:pt idx="0">
                  <c:v>Number of Opioid-Related Calls</c:v>
                </c:pt>
              </c:strCache>
            </c:strRef>
          </c:tx>
          <c:spPr>
            <a:solidFill>
              <a:schemeClr val="accent2">
                <a:lumMod val="75000"/>
              </a:schemeClr>
            </a:solidFill>
            <a:ln>
              <a:noFill/>
            </a:ln>
            <a:effectLst/>
          </c:spPr>
          <c:invertIfNegative val="0"/>
          <c:dLbls>
            <c:dLbl>
              <c:idx val="0"/>
              <c:layout>
                <c:manualLayout>
                  <c:x val="1.625190452006094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A1-477A-8DE3-E6FA68AB37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'FY2022'!$B$2:$B$4</c:f>
              <c:numCache>
                <c:formatCode>General</c:formatCode>
                <c:ptCount val="3"/>
                <c:pt idx="0">
                  <c:v>72</c:v>
                </c:pt>
                <c:pt idx="1">
                  <c:v>69</c:v>
                </c:pt>
                <c:pt idx="2">
                  <c:v>66</c:v>
                </c:pt>
              </c:numCache>
            </c:numRef>
          </c:val>
          <c:extLst>
            <c:ext xmlns:c16="http://schemas.microsoft.com/office/drawing/2014/chart" uri="{C3380CC4-5D6E-409C-BE32-E72D297353CC}">
              <c16:uniqueId val="{00000001-DDA1-477A-8DE3-E6FA68AB3736}"/>
            </c:ext>
          </c:extLst>
        </c:ser>
        <c:ser>
          <c:idx val="2"/>
          <c:order val="1"/>
          <c:tx>
            <c:strRef>
              <c:f>'FY2022'!$D$1</c:f>
              <c:strCache>
                <c:ptCount val="1"/>
                <c:pt idx="0">
                  <c:v>Number Follow-Up Attempts</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'FY2022'!$D$2:$D$4</c:f>
              <c:numCache>
                <c:formatCode>General</c:formatCode>
                <c:ptCount val="3"/>
                <c:pt idx="0">
                  <c:v>41</c:v>
                </c:pt>
                <c:pt idx="1">
                  <c:v>56</c:v>
                </c:pt>
                <c:pt idx="2">
                  <c:v>58</c:v>
                </c:pt>
              </c:numCache>
            </c:numRef>
          </c:val>
          <c:extLst>
            <c:ext xmlns:c16="http://schemas.microsoft.com/office/drawing/2014/chart" uri="{C3380CC4-5D6E-409C-BE32-E72D297353CC}">
              <c16:uniqueId val="{00000002-DDA1-477A-8DE3-E6FA68AB3736}"/>
            </c:ext>
          </c:extLst>
        </c:ser>
        <c:ser>
          <c:idx val="0"/>
          <c:order val="3"/>
          <c:tx>
            <c:strRef>
              <c:f>'FY2022'!$P$1</c:f>
              <c:strCache>
                <c:ptCount val="1"/>
                <c:pt idx="0">
                  <c:v>Visits with Peer Navigator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'FY2022'!$P$2:$P$4</c:f>
              <c:numCache>
                <c:formatCode>General</c:formatCode>
                <c:ptCount val="3"/>
                <c:pt idx="0">
                  <c:v>5</c:v>
                </c:pt>
                <c:pt idx="1">
                  <c:v>7</c:v>
                </c:pt>
                <c:pt idx="2">
                  <c:v>2</c:v>
                </c:pt>
              </c:numCache>
            </c:numRef>
          </c:val>
          <c:extLst>
            <c:ext xmlns:c16="http://schemas.microsoft.com/office/drawing/2014/chart" uri="{C3380CC4-5D6E-409C-BE32-E72D297353CC}">
              <c16:uniqueId val="{00000003-DDA1-477A-8DE3-E6FA68AB3736}"/>
            </c:ext>
          </c:extLst>
        </c:ser>
        <c:ser>
          <c:idx val="4"/>
          <c:order val="4"/>
          <c:tx>
            <c:strRef>
              <c:f>'FY2022'!$R$1</c:f>
              <c:strCache>
                <c:ptCount val="1"/>
                <c:pt idx="0">
                  <c:v>Number of Naloxone Kits Distributed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'FY2022'!$R$2:$R$4</c:f>
              <c:numCache>
                <c:formatCode>General</c:formatCode>
                <c:ptCount val="3"/>
                <c:pt idx="0">
                  <c:v>20</c:v>
                </c:pt>
                <c:pt idx="1">
                  <c:v>12</c:v>
                </c:pt>
                <c:pt idx="2">
                  <c:v>8</c:v>
                </c:pt>
              </c:numCache>
            </c:numRef>
          </c:val>
          <c:extLst>
            <c:ext xmlns:c16="http://schemas.microsoft.com/office/drawing/2014/chart" uri="{C3380CC4-5D6E-409C-BE32-E72D297353CC}">
              <c16:uniqueId val="{00000004-DDA1-477A-8DE3-E6FA68AB3736}"/>
            </c:ext>
          </c:extLst>
        </c:ser>
        <c:dLbls>
          <c:showLegendKey val="0"/>
          <c:showVal val="0"/>
          <c:showCatName val="0"/>
          <c:showSerName val="0"/>
          <c:showPercent val="0"/>
          <c:showBubbleSize val="0"/>
        </c:dLbls>
        <c:gapWidth val="150"/>
        <c:axId val="1884464463"/>
        <c:axId val="1874217439"/>
      </c:barChart>
      <c:lineChart>
        <c:grouping val="standard"/>
        <c:varyColors val="0"/>
        <c:ser>
          <c:idx val="3"/>
          <c:order val="2"/>
          <c:tx>
            <c:strRef>
              <c:f>'FY2022'!$G$1</c:f>
              <c:strCache>
                <c:ptCount val="1"/>
                <c:pt idx="0">
                  <c:v>Total Number Contacted</c:v>
                </c:pt>
              </c:strCache>
            </c:strRef>
          </c:tx>
          <c:spPr>
            <a:ln w="28575" cap="rnd">
              <a:solidFill>
                <a:schemeClr val="accent4"/>
              </a:solidFill>
              <a:round/>
            </a:ln>
            <a:effectLst/>
          </c:spPr>
          <c:marker>
            <c:symbol val="none"/>
          </c:marker>
          <c:dLbls>
            <c:dLbl>
              <c:idx val="0"/>
              <c:layout>
                <c:manualLayout>
                  <c:x val="-6.8091156223985712E-3"/>
                  <c:y val="-3.3580333805637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A1-477A-8DE3-E6FA68AB3736}"/>
                </c:ext>
              </c:extLst>
            </c:dLbl>
            <c:dLbl>
              <c:idx val="1"/>
              <c:layout>
                <c:manualLayout>
                  <c:x val="-6.8091156223985712E-3"/>
                  <c:y val="-3.7314078968122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DA1-477A-8DE3-E6FA68AB3736}"/>
                </c:ext>
              </c:extLst>
            </c:dLbl>
            <c:dLbl>
              <c:idx val="2"/>
              <c:layout>
                <c:manualLayout>
                  <c:x val="-9.0554145133372992E-3"/>
                  <c:y val="-2.6112843480667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A1-477A-8DE3-E6FA68AB37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'FY2022'!$G$2:$G$4</c:f>
              <c:numCache>
                <c:formatCode>General</c:formatCode>
                <c:ptCount val="3"/>
                <c:pt idx="0">
                  <c:v>7</c:v>
                </c:pt>
                <c:pt idx="1">
                  <c:v>8</c:v>
                </c:pt>
                <c:pt idx="2">
                  <c:v>8</c:v>
                </c:pt>
              </c:numCache>
            </c:numRef>
          </c:val>
          <c:smooth val="0"/>
          <c:extLst>
            <c:ext xmlns:c16="http://schemas.microsoft.com/office/drawing/2014/chart" uri="{C3380CC4-5D6E-409C-BE32-E72D297353CC}">
              <c16:uniqueId val="{00000008-DDA1-477A-8DE3-E6FA68AB3736}"/>
            </c:ext>
          </c:extLst>
        </c:ser>
        <c:dLbls>
          <c:showLegendKey val="0"/>
          <c:showVal val="0"/>
          <c:showCatName val="0"/>
          <c:showSerName val="0"/>
          <c:showPercent val="0"/>
          <c:showBubbleSize val="0"/>
        </c:dLbls>
        <c:marker val="1"/>
        <c:smooth val="0"/>
        <c:axId val="1884464463"/>
        <c:axId val="1874217439"/>
      </c:lineChart>
      <c:dateAx>
        <c:axId val="188446446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874217439"/>
        <c:crosses val="autoZero"/>
        <c:auto val="1"/>
        <c:lblOffset val="100"/>
        <c:baseTimeUnit val="months"/>
      </c:dateAx>
      <c:valAx>
        <c:axId val="1874217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84464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57EEF-3907-374C-92C6-1BDC6EBF8D4E}" type="datetimeFigureOut">
              <a:rPr lang="en-US" smtClean="0"/>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9761A-6CEC-C942-AC84-C0BF8E44E2ED}" type="slidenum">
              <a:rPr lang="en-US" smtClean="0"/>
              <a:t>‹#›</a:t>
            </a:fld>
            <a:endParaRPr lang="en-US"/>
          </a:p>
        </p:txBody>
      </p:sp>
    </p:spTree>
    <p:extLst>
      <p:ext uri="{BB962C8B-B14F-4D97-AF65-F5344CB8AC3E}">
        <p14:creationId xmlns:p14="http://schemas.microsoft.com/office/powerpoint/2010/main" val="418049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32EAD-EB4F-4ED5-AB6F-5571A66230C3}" type="slidenum">
              <a:rPr lang="en-US" smtClean="0"/>
              <a:t>2</a:t>
            </a:fld>
            <a:endParaRPr lang="en-US" dirty="0"/>
          </a:p>
        </p:txBody>
      </p:sp>
    </p:spTree>
    <p:extLst>
      <p:ext uri="{BB962C8B-B14F-4D97-AF65-F5344CB8AC3E}">
        <p14:creationId xmlns:p14="http://schemas.microsoft.com/office/powerpoint/2010/main" val="8764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DCSO Veteran Received Prestigious State Award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Durham, NC (Wednesday, November 24, 2021) -- </a:t>
            </a:r>
            <a:r>
              <a:rPr lang="en-US" sz="1200" b="1" kern="1200" dirty="0">
                <a:solidFill>
                  <a:schemeClr val="tx1"/>
                </a:solidFill>
                <a:effectLst/>
                <a:latin typeface="+mn-lt"/>
                <a:ea typeface="+mn-ea"/>
                <a:cs typeface="+mn-cs"/>
              </a:rPr>
              <a:t>Major Elijah Bazemore </a:t>
            </a:r>
            <a:r>
              <a:rPr lang="en-US" sz="1200" kern="1200" dirty="0">
                <a:solidFill>
                  <a:schemeClr val="tx1"/>
                </a:solidFill>
                <a:effectLst/>
                <a:latin typeface="+mn-lt"/>
                <a:ea typeface="+mn-ea"/>
                <a:cs typeface="+mn-cs"/>
              </a:rPr>
              <a:t>received the “</a:t>
            </a:r>
            <a:r>
              <a:rPr lang="en-US" sz="1200" b="1" kern="1200" dirty="0">
                <a:solidFill>
                  <a:schemeClr val="tx1"/>
                </a:solidFill>
                <a:effectLst/>
                <a:latin typeface="+mn-lt"/>
                <a:ea typeface="+mn-ea"/>
                <a:cs typeface="+mn-cs"/>
              </a:rPr>
              <a:t>North Carolina Dogwood Award</a:t>
            </a:r>
            <a:r>
              <a:rPr lang="en-US" sz="1200" kern="1200" dirty="0">
                <a:solidFill>
                  <a:schemeClr val="tx1"/>
                </a:solidFill>
                <a:effectLst/>
                <a:latin typeface="+mn-lt"/>
                <a:ea typeface="+mn-ea"/>
                <a:cs typeface="+mn-cs"/>
              </a:rPr>
              <a:t>” from State Attorney General Josh Stein yesterday in Raleigh. As cited, the award recognizes his “extraordinary demonstration of excellence, dedication, and creativity in pursuing community solutions to our state’s most pressing issues, in alignment with the North Carolina Department of Justice’s mission of protecting the people of North Carolina.”</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Major Bazemore was recognized for his pioneering work coordinating the "Medical Assistance Treatment" program at the Durham County Detention Facility. The first of its kind in North Carolina, MAT has helped detainees get treatment to fight opioid use disorder resulting in reducing recidivism.</a:t>
            </a:r>
            <a:endParaRPr lang="en-US" dirty="0"/>
          </a:p>
        </p:txBody>
      </p:sp>
      <p:sp>
        <p:nvSpPr>
          <p:cNvPr id="4" name="Slide Number Placeholder 3"/>
          <p:cNvSpPr>
            <a:spLocks noGrp="1"/>
          </p:cNvSpPr>
          <p:nvPr>
            <p:ph type="sldNum" sz="quarter" idx="10"/>
          </p:nvPr>
        </p:nvSpPr>
        <p:spPr/>
        <p:txBody>
          <a:bodyPr/>
          <a:lstStyle/>
          <a:p>
            <a:fld id="{8EB32EAD-EB4F-4ED5-AB6F-5571A66230C3}" type="slidenum">
              <a:rPr lang="en-US" smtClean="0"/>
              <a:t>3</a:t>
            </a:fld>
            <a:endParaRPr lang="en-US" dirty="0"/>
          </a:p>
        </p:txBody>
      </p:sp>
    </p:spTree>
    <p:extLst>
      <p:ext uri="{BB962C8B-B14F-4D97-AF65-F5344CB8AC3E}">
        <p14:creationId xmlns:p14="http://schemas.microsoft.com/office/powerpoint/2010/main" val="313855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DB79-1BD5-CA4A-BA60-F47200EA5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1CDD39-F036-A542-A4C2-C88E01516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7A6EEA-2AAA-D543-B950-377661B6314A}"/>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5" name="Footer Placeholder 4">
            <a:extLst>
              <a:ext uri="{FF2B5EF4-FFF2-40B4-BE49-F238E27FC236}">
                <a16:creationId xmlns:a16="http://schemas.microsoft.com/office/drawing/2014/main" id="{C4A7C3D2-83BC-9D4F-8300-1C7D3CFB4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55F9-CA61-7D4C-8C43-7A1DDD94CEE5}"/>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23877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DACC-61F8-C448-9740-4A4A250D01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75FB55-08F7-E743-A270-ADCE9F2B6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27355-FDAB-D24E-B107-B6618D82E504}"/>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5" name="Footer Placeholder 4">
            <a:extLst>
              <a:ext uri="{FF2B5EF4-FFF2-40B4-BE49-F238E27FC236}">
                <a16:creationId xmlns:a16="http://schemas.microsoft.com/office/drawing/2014/main" id="{07C5686C-274D-2648-8CFB-B6C59061E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4B56F-445A-1D46-BD96-603318692382}"/>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305811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339740-8911-E845-BE6A-8BD4909B41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4F461-EC97-D144-9D19-1D3DD82B1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A6855-C1BD-9A47-9ED7-04D193F812A2}"/>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5" name="Footer Placeholder 4">
            <a:extLst>
              <a:ext uri="{FF2B5EF4-FFF2-40B4-BE49-F238E27FC236}">
                <a16:creationId xmlns:a16="http://schemas.microsoft.com/office/drawing/2014/main" id="{56113C8A-8AE8-4944-A750-0696F5829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E486A-2043-B04D-8FCB-12B683D0C30E}"/>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86823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CCCB-11F1-7143-88EC-5C7405D40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62CDB-C564-E840-BCFC-3C63EEB30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799F8-532C-5943-94D3-5685A21A9257}"/>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5" name="Footer Placeholder 4">
            <a:extLst>
              <a:ext uri="{FF2B5EF4-FFF2-40B4-BE49-F238E27FC236}">
                <a16:creationId xmlns:a16="http://schemas.microsoft.com/office/drawing/2014/main" id="{146F001D-629D-8643-8636-FE95A4DD5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29887-8CF1-E14E-959F-A91DB568F4C0}"/>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65216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71A4-B2F8-0142-98B5-E9BC76DC1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AA8ABC-94CF-194A-9731-2926E971F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E4CA84-D1DB-4946-A598-3B0A088CF713}"/>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5" name="Footer Placeholder 4">
            <a:extLst>
              <a:ext uri="{FF2B5EF4-FFF2-40B4-BE49-F238E27FC236}">
                <a16:creationId xmlns:a16="http://schemas.microsoft.com/office/drawing/2014/main" id="{6B987A98-B9A3-0543-9B6B-5AD9A2A39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DD3EB-1D04-C740-93CF-753849C72F9C}"/>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314679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06D1-B76B-0347-907A-10372DEEA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B6283-715E-464C-9DA8-F451752568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D94218-E782-BB49-8EB3-9E582C3E85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43CE1B-577A-554A-90D8-F1423CCF6657}"/>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6" name="Footer Placeholder 5">
            <a:extLst>
              <a:ext uri="{FF2B5EF4-FFF2-40B4-BE49-F238E27FC236}">
                <a16:creationId xmlns:a16="http://schemas.microsoft.com/office/drawing/2014/main" id="{DC76ECB3-48FD-ED4D-977E-8C6245F30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C6773-8472-D74A-9273-3ACF73E62EFD}"/>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96873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8547-D202-C84F-A2DA-EECE39A83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86EA85-C0D1-7A48-B533-21B127209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4424C0-5CC5-D64F-ABB9-E9CB8B9E34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53D221-E428-7440-B4ED-DF6B24AF0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4483F1-1084-DB45-A9D2-216223CC9F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D0FAE-8345-CD4B-8908-78EC0D47F128}"/>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8" name="Footer Placeholder 7">
            <a:extLst>
              <a:ext uri="{FF2B5EF4-FFF2-40B4-BE49-F238E27FC236}">
                <a16:creationId xmlns:a16="http://schemas.microsoft.com/office/drawing/2014/main" id="{78A91EA7-A1C0-0940-9E62-50DD5900D5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E18421-7EF4-724D-83C6-604153C2CBDE}"/>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46563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E9FD-AAFF-E041-85A3-A57C8F39CE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9CBEA0-6B23-274C-911D-67CDAFB2FD81}"/>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4" name="Footer Placeholder 3">
            <a:extLst>
              <a:ext uri="{FF2B5EF4-FFF2-40B4-BE49-F238E27FC236}">
                <a16:creationId xmlns:a16="http://schemas.microsoft.com/office/drawing/2014/main" id="{EDBB5802-4CBD-3146-9D7D-919EFE5CA7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F98371-165C-FB43-AC49-4B612EDF1EA2}"/>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28702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7B941-1D79-CF4F-868D-6BF52FB159B8}"/>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3" name="Footer Placeholder 2">
            <a:extLst>
              <a:ext uri="{FF2B5EF4-FFF2-40B4-BE49-F238E27FC236}">
                <a16:creationId xmlns:a16="http://schemas.microsoft.com/office/drawing/2014/main" id="{8C1D62A3-A4AA-7E45-9C14-A8E4684934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139E9F-B8B8-7849-94E3-ECF1A12B8371}"/>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279199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9BCE-6F19-574D-A5A4-6BFEB1733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B4039E-89CC-9A45-B9A2-12DC43E04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029B5D-EEF8-324E-BE55-A7CDFD302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2448F-58D1-D84D-B435-FEDFCC8238BF}"/>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6" name="Footer Placeholder 5">
            <a:extLst>
              <a:ext uri="{FF2B5EF4-FFF2-40B4-BE49-F238E27FC236}">
                <a16:creationId xmlns:a16="http://schemas.microsoft.com/office/drawing/2014/main" id="{A2F2FCAE-B101-EC40-9B4C-9EB17E319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A0F162-D830-0844-AC8E-17C21C4AFAFC}"/>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97624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6522-99E9-1C45-9116-18C955968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68DE8-934C-8641-9236-67C78B65E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CE4134-6D7B-6B4F-B0AE-E569A7C66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4DC12-6C49-074C-8811-A7D3FCEE7A2B}"/>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6" name="Footer Placeholder 5">
            <a:extLst>
              <a:ext uri="{FF2B5EF4-FFF2-40B4-BE49-F238E27FC236}">
                <a16:creationId xmlns:a16="http://schemas.microsoft.com/office/drawing/2014/main" id="{BA4095B2-BDFB-5140-A73A-785BA108C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7DF94-F7DF-754E-9B61-66F455870310}"/>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387493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1D5E-AAF0-284D-AC76-90CBDF52E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F61CC-DC6E-6B46-AEC7-B645287D62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749AB-5C33-0142-AE9F-C80282316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C11EA-A74A-1E41-9D06-A55F8344CFEA}" type="datetimeFigureOut">
              <a:rPr lang="en-US" smtClean="0"/>
              <a:t>7/19/2022</a:t>
            </a:fld>
            <a:endParaRPr lang="en-US"/>
          </a:p>
        </p:txBody>
      </p:sp>
      <p:sp>
        <p:nvSpPr>
          <p:cNvPr id="5" name="Footer Placeholder 4">
            <a:extLst>
              <a:ext uri="{FF2B5EF4-FFF2-40B4-BE49-F238E27FC236}">
                <a16:creationId xmlns:a16="http://schemas.microsoft.com/office/drawing/2014/main" id="{FC0CA4FE-1FED-AB4F-B04F-324A7A199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040B1C-D15A-634C-BB4E-5F1A04CF6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79EC4-5954-C241-AD50-AC72438915FB}" type="slidenum">
              <a:rPr lang="en-US" smtClean="0"/>
              <a:t>‹#›</a:t>
            </a:fld>
            <a:endParaRPr lang="en-US"/>
          </a:p>
        </p:txBody>
      </p:sp>
    </p:spTree>
    <p:extLst>
      <p:ext uri="{BB962C8B-B14F-4D97-AF65-F5344CB8AC3E}">
        <p14:creationId xmlns:p14="http://schemas.microsoft.com/office/powerpoint/2010/main" val="123206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https://mcusercontent.com/58d8dc723bde8491d0c7eee28/images/f614964a-dcd6-46be-20a1-16a594d217ca.jpg" TargetMode="External"/><Relationship Id="rId4" Type="http://schemas.openxmlformats.org/officeDocument/2006/relationships/image" Target="https://mcusercontent.com/58d8dc723bde8491d0c7eee28/images/a833e274-d0b4-80d4-30f2-03f437a45a82.jp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urldefense.com/v3/__https:/durhamsheriff.us1.list-manage.com/track/click?u=58d8dc723bde8491d0c7eee28&amp;id=1b4831e582&amp;e=6a21fbeff3__;!!OToaGQ!9btZg727jV11EQrA3a4qrBI-Dfy8v4Wo-BAOTjxnbukC0cF7mbN7_IhJLBtLhkG51Y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65F1E10-894A-044E-A70F-EB71366CBE8E}"/>
              </a:ext>
            </a:extLst>
          </p:cNvPr>
          <p:cNvPicPr>
            <a:picLocks noChangeAspect="1"/>
          </p:cNvPicPr>
          <p:nvPr/>
        </p:nvPicPr>
        <p:blipFill rotWithShape="1">
          <a:blip r:embed="rId2"/>
          <a:srcRect l="2942" r="2941" b="-1"/>
          <a:stretch/>
        </p:blipFill>
        <p:spPr>
          <a:xfrm>
            <a:off x="2522356" y="10"/>
            <a:ext cx="9669642" cy="6857990"/>
          </a:xfrm>
          <a:prstGeom prst="rect">
            <a:avLst/>
          </a:prstGeom>
        </p:spPr>
      </p:pic>
      <p:sp>
        <p:nvSpPr>
          <p:cNvPr id="40" name="Rectangle 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DAA21D0-4F7F-2543-835F-C9043E40BB14}"/>
              </a:ext>
            </a:extLst>
          </p:cNvPr>
          <p:cNvSpPr txBox="1"/>
          <p:nvPr/>
        </p:nvSpPr>
        <p:spPr>
          <a:xfrm>
            <a:off x="265012" y="818611"/>
            <a:ext cx="8182232" cy="3742762"/>
          </a:xfrm>
          <a:prstGeom prst="rect">
            <a:avLst/>
          </a:prstGeom>
        </p:spPr>
        <p:txBody>
          <a:bodyPr vert="horz" lIns="91440" tIns="45720" rIns="91440" bIns="45720" rtlCol="0">
            <a:normAutofit/>
          </a:bodyPr>
          <a:lstStyle/>
          <a:p>
            <a:pPr algn="ctr">
              <a:lnSpc>
                <a:spcPct val="90000"/>
              </a:lnSpc>
              <a:spcBef>
                <a:spcPct val="0"/>
              </a:spcBef>
              <a:spcAft>
                <a:spcPts val="600"/>
              </a:spcAft>
            </a:pPr>
            <a:endParaRPr lang="en-US" sz="3200" dirty="0">
              <a:latin typeface="Arial" panose="020B0604020202020204" pitchFamily="34" charset="0"/>
              <a:cs typeface="Arial" panose="020B0604020202020204" pitchFamily="34" charset="0"/>
            </a:endParaRPr>
          </a:p>
          <a:p>
            <a:pPr algn="ctr">
              <a:lnSpc>
                <a:spcPct val="90000"/>
              </a:lnSpc>
              <a:spcBef>
                <a:spcPct val="0"/>
              </a:spcBef>
              <a:spcAft>
                <a:spcPts val="600"/>
              </a:spcAft>
            </a:pPr>
            <a:r>
              <a:rPr lang="en-US" sz="3200" dirty="0">
                <a:latin typeface="Arial" panose="020B0604020202020204" pitchFamily="34" charset="0"/>
                <a:cs typeface="Arial" panose="020B0604020202020204" pitchFamily="34" charset="0"/>
              </a:rPr>
              <a:t>Mental Health Treatment Committee</a:t>
            </a:r>
          </a:p>
          <a:p>
            <a:pPr algn="ctr">
              <a:lnSpc>
                <a:spcPct val="90000"/>
              </a:lnSpc>
              <a:spcBef>
                <a:spcPct val="0"/>
              </a:spcBef>
              <a:spcAft>
                <a:spcPts val="600"/>
              </a:spcAft>
            </a:pPr>
            <a:endParaRPr lang="en-US" sz="3200" dirty="0">
              <a:latin typeface="Arial" panose="020B0604020202020204" pitchFamily="34" charset="0"/>
              <a:cs typeface="Arial" panose="020B0604020202020204" pitchFamily="34" charset="0"/>
            </a:endParaRPr>
          </a:p>
          <a:p>
            <a:pPr algn="ctr">
              <a:lnSpc>
                <a:spcPct val="90000"/>
              </a:lnSpc>
              <a:spcBef>
                <a:spcPct val="0"/>
              </a:spcBef>
              <a:spcAft>
                <a:spcPts val="600"/>
              </a:spcAft>
            </a:pPr>
            <a:r>
              <a:rPr lang="en-US" sz="3200" dirty="0">
                <a:latin typeface="Arial" panose="020B0604020202020204" pitchFamily="34" charset="0"/>
                <a:cs typeface="Arial" panose="020B0604020202020204" pitchFamily="34" charset="0"/>
              </a:rPr>
              <a:t>Cindy Haynes</a:t>
            </a:r>
          </a:p>
          <a:p>
            <a:pPr algn="ctr">
              <a:lnSpc>
                <a:spcPct val="90000"/>
              </a:lnSpc>
              <a:spcBef>
                <a:spcPct val="0"/>
              </a:spcBef>
              <a:spcAft>
                <a:spcPts val="600"/>
              </a:spcAft>
            </a:pPr>
            <a:endParaRPr lang="en-US" sz="3200" dirty="0">
              <a:latin typeface="Arial" panose="020B0604020202020204" pitchFamily="34" charset="0"/>
              <a:cs typeface="Arial" panose="020B0604020202020204" pitchFamily="34" charset="0"/>
            </a:endParaRPr>
          </a:p>
          <a:p>
            <a:pPr algn="ctr">
              <a:lnSpc>
                <a:spcPct val="90000"/>
              </a:lnSpc>
              <a:spcBef>
                <a:spcPct val="0"/>
              </a:spcBef>
              <a:spcAft>
                <a:spcPts val="600"/>
              </a:spcAft>
            </a:pPr>
            <a:r>
              <a:rPr lang="en-US" sz="3200" dirty="0">
                <a:latin typeface="Arial" panose="020B0604020202020204" pitchFamily="34" charset="0"/>
                <a:cs typeface="Arial" panose="020B0604020202020204" pitchFamily="34" charset="0"/>
              </a:rPr>
              <a:t>Carlyle Johnson presenting</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37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476" y="1192696"/>
            <a:ext cx="10715047" cy="1320800"/>
          </a:xfrm>
        </p:spPr>
        <p:txBody>
          <a:bodyPr>
            <a:normAutofit/>
          </a:bodyPr>
          <a:lstStyle/>
          <a:p>
            <a:pPr algn="ctr"/>
            <a:r>
              <a:rPr lang="en-US" dirty="0"/>
              <a:t>State Leader Honors Major for work at Durham Detention Facility</a:t>
            </a:r>
          </a:p>
        </p:txBody>
      </p:sp>
      <p:pic>
        <p:nvPicPr>
          <p:cNvPr id="4" name="Content Placeholder 3" descr="Antiques And Teacups: Congratulations! A new Princes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48099" y="111318"/>
            <a:ext cx="4495800" cy="1081378"/>
          </a:xfrm>
        </p:spPr>
      </p:pic>
      <p:pic>
        <p:nvPicPr>
          <p:cNvPr id="1026" name="x__x0000_i1035" descr="https://mcusercontent.com/58d8dc723bde8491d0c7eee28/images/a833e274-d0b4-80d4-30f2-03f437a45a82.jp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1645721" y="2698955"/>
            <a:ext cx="3864880" cy="397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x__x0000_i1036" descr="https://mcusercontent.com/58d8dc723bde8491d0c7eee28/images/f614964a-dcd6-46be-20a1-16a594d217ca.jpg"/>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6681401" y="2698955"/>
            <a:ext cx="3584673" cy="397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25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24316"/>
            <a:ext cx="8422178" cy="1325563"/>
          </a:xfrm>
        </p:spPr>
        <p:txBody>
          <a:bodyPr>
            <a:normAutofit fontScale="90000"/>
          </a:bodyPr>
          <a:lstStyle/>
          <a:p>
            <a:pPr algn="ctr"/>
            <a:r>
              <a:rPr lang="en-US" dirty="0"/>
              <a:t>Durham County Detention Center </a:t>
            </a:r>
            <a:br>
              <a:rPr lang="en-US" dirty="0"/>
            </a:br>
            <a:r>
              <a:rPr lang="en-US" dirty="0"/>
              <a:t>Medication Assisted Treatment Program (MAT)</a:t>
            </a:r>
            <a:br>
              <a:rPr lang="en-US" dirty="0"/>
            </a:br>
            <a:endParaRPr lang="en-US" dirty="0"/>
          </a:p>
        </p:txBody>
      </p:sp>
      <p:sp>
        <p:nvSpPr>
          <p:cNvPr id="3" name="Content Placeholder 2"/>
          <p:cNvSpPr>
            <a:spLocks noGrp="1"/>
          </p:cNvSpPr>
          <p:nvPr>
            <p:ph idx="1"/>
          </p:nvPr>
        </p:nvSpPr>
        <p:spPr>
          <a:xfrm>
            <a:off x="1496994" y="2046353"/>
            <a:ext cx="7104589" cy="3506786"/>
          </a:xfrm>
        </p:spPr>
        <p:txBody>
          <a:bodyPr>
            <a:normAutofit fontScale="92500" lnSpcReduction="20000"/>
          </a:bodyPr>
          <a:lstStyle/>
          <a:p>
            <a:pPr algn="ctr"/>
            <a:r>
              <a:rPr lang="en-US" dirty="0"/>
              <a:t>As of November 9, 2021</a:t>
            </a:r>
          </a:p>
          <a:p>
            <a:pPr lvl="1" algn="ctr"/>
            <a:r>
              <a:rPr lang="en-US" dirty="0"/>
              <a:t>100 individuals on Suboxone</a:t>
            </a:r>
          </a:p>
          <a:p>
            <a:pPr lvl="1" algn="ctr"/>
            <a:r>
              <a:rPr lang="en-US" dirty="0"/>
              <a:t>58 individuals on Methadone</a:t>
            </a:r>
          </a:p>
          <a:p>
            <a:pPr lvl="1" algn="ctr"/>
            <a:r>
              <a:rPr lang="en-US" dirty="0"/>
              <a:t>10 in custody (6-Suboxone, 4-Methadone)</a:t>
            </a:r>
          </a:p>
          <a:p>
            <a:pPr lvl="1" algn="ctr"/>
            <a:r>
              <a:rPr lang="en-US" dirty="0"/>
              <a:t>15 to return to custody (6-Methadone)</a:t>
            </a:r>
          </a:p>
          <a:p>
            <a:pPr lvl="1" algn="ctr"/>
            <a:endParaRPr lang="en-US" dirty="0"/>
          </a:p>
          <a:p>
            <a:pPr lvl="0" algn="ctr">
              <a:buClr>
                <a:srgbClr val="90C226"/>
              </a:buClr>
            </a:pPr>
            <a:r>
              <a:rPr lang="en-US" dirty="0">
                <a:solidFill>
                  <a:prstClr val="black">
                    <a:lumMod val="75000"/>
                    <a:lumOff val="25000"/>
                  </a:prstClr>
                </a:solidFill>
              </a:rPr>
              <a:t>Phase 2 (Induction launched on November 15, 2021</a:t>
            </a:r>
          </a:p>
          <a:p>
            <a:pPr lvl="0" algn="ctr">
              <a:buClr>
                <a:srgbClr val="90C226"/>
              </a:buClr>
            </a:pPr>
            <a:r>
              <a:rPr lang="en-US" dirty="0">
                <a:solidFill>
                  <a:prstClr val="black">
                    <a:lumMod val="75000"/>
                    <a:lumOff val="25000"/>
                  </a:prstClr>
                </a:solidFill>
              </a:rPr>
              <a:t>State approval to establish the Durham County Detention Center’s Opioid Treatment Program</a:t>
            </a:r>
          </a:p>
        </p:txBody>
      </p:sp>
      <p:sp>
        <p:nvSpPr>
          <p:cNvPr id="4" name="TextBox 3"/>
          <p:cNvSpPr txBox="1"/>
          <p:nvPr/>
        </p:nvSpPr>
        <p:spPr>
          <a:xfrm>
            <a:off x="380664" y="5649613"/>
            <a:ext cx="9055677" cy="646331"/>
          </a:xfrm>
          <a:prstGeom prst="rect">
            <a:avLst/>
          </a:prstGeom>
          <a:noFill/>
        </p:spPr>
        <p:txBody>
          <a:bodyPr wrap="square" rtlCol="0">
            <a:spAutoFit/>
          </a:bodyPr>
          <a:lstStyle/>
          <a:p>
            <a:r>
              <a:rPr lang="en-US" b="1" dirty="0"/>
              <a:t>For more information on the MAT Program at the Durham County Detention Center: </a:t>
            </a:r>
            <a:r>
              <a:rPr lang="en-US" u="sng" dirty="0">
                <a:hlinkClick r:id="rId3"/>
              </a:rPr>
              <a:t>Durham County Inmates Find Path to Recovery – </a:t>
            </a:r>
            <a:r>
              <a:rPr lang="en-US" b="1" u="sng" dirty="0">
                <a:hlinkClick r:id="rId3"/>
              </a:rPr>
              <a:t>Alliance Health</a:t>
            </a:r>
            <a:endParaRPr lang="en-US" dirty="0"/>
          </a:p>
        </p:txBody>
      </p:sp>
      <p:pic>
        <p:nvPicPr>
          <p:cNvPr id="5" name="Picture 4">
            <a:extLst>
              <a:ext uri="{FF2B5EF4-FFF2-40B4-BE49-F238E27FC236}">
                <a16:creationId xmlns:a16="http://schemas.microsoft.com/office/drawing/2014/main" id="{1142A6FF-46FC-DE44-BCF8-11604AFA97EF}"/>
              </a:ext>
            </a:extLst>
          </p:cNvPr>
          <p:cNvPicPr>
            <a:picLocks noChangeAspect="1"/>
          </p:cNvPicPr>
          <p:nvPr/>
        </p:nvPicPr>
        <p:blipFill rotWithShape="1">
          <a:blip r:embed="rId4"/>
          <a:srcRect l="64318" t="-1" r="11410" b="-1"/>
          <a:stretch/>
        </p:blipFill>
        <p:spPr>
          <a:xfrm>
            <a:off x="9612305" y="-12605"/>
            <a:ext cx="2493819" cy="6857990"/>
          </a:xfrm>
          <a:prstGeom prst="rect">
            <a:avLst/>
          </a:prstGeom>
        </p:spPr>
      </p:pic>
    </p:spTree>
    <p:extLst>
      <p:ext uri="{BB962C8B-B14F-4D97-AF65-F5344CB8AC3E}">
        <p14:creationId xmlns:p14="http://schemas.microsoft.com/office/powerpoint/2010/main" val="240115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6354" y="897139"/>
            <a:ext cx="4910773" cy="1325563"/>
          </a:xfrm>
        </p:spPr>
        <p:txBody>
          <a:bodyPr/>
          <a:lstStyle/>
          <a:p>
            <a:pPr algn="ctr"/>
            <a:r>
              <a:rPr lang="en-US" dirty="0"/>
              <a:t>Alliance Health</a:t>
            </a:r>
          </a:p>
        </p:txBody>
      </p:sp>
      <p:pic>
        <p:nvPicPr>
          <p:cNvPr id="4" name="Content Placeholder 3"/>
          <p:cNvPicPr>
            <a:picLocks noGrp="1" noChangeAspect="1"/>
          </p:cNvPicPr>
          <p:nvPr>
            <p:ph sz="half" idx="1"/>
          </p:nvPr>
        </p:nvPicPr>
        <p:blipFill>
          <a:blip r:embed="rId2"/>
          <a:stretch>
            <a:fillRect/>
          </a:stretch>
        </p:blipFill>
        <p:spPr>
          <a:xfrm>
            <a:off x="423459" y="404689"/>
            <a:ext cx="3743267" cy="2571997"/>
          </a:xfrm>
          <a:prstGeom prst="rect">
            <a:avLst/>
          </a:prstGeom>
        </p:spPr>
      </p:pic>
      <p:sp>
        <p:nvSpPr>
          <p:cNvPr id="5" name="Content Placeholder 4"/>
          <p:cNvSpPr>
            <a:spLocks noGrp="1"/>
          </p:cNvSpPr>
          <p:nvPr>
            <p:ph sz="half" idx="2"/>
          </p:nvPr>
        </p:nvSpPr>
        <p:spPr>
          <a:xfrm>
            <a:off x="273831" y="3149319"/>
            <a:ext cx="9274722" cy="3880773"/>
          </a:xfrm>
        </p:spPr>
        <p:txBody>
          <a:bodyPr>
            <a:normAutofit/>
          </a:bodyPr>
          <a:lstStyle/>
          <a:p>
            <a:r>
              <a:rPr lang="en-US" dirty="0"/>
              <a:t>Tailored Plan</a:t>
            </a:r>
          </a:p>
          <a:p>
            <a:pPr lvl="1"/>
            <a:r>
              <a:rPr lang="en-US" dirty="0"/>
              <a:t>Adding Orange &amp; Mecklenburg Counties</a:t>
            </a:r>
          </a:p>
          <a:p>
            <a:r>
              <a:rPr lang="en-US" dirty="0"/>
              <a:t>Funding support for the Detention Center to support SUD housing post discharge from Detention Center</a:t>
            </a:r>
          </a:p>
          <a:p>
            <a:r>
              <a:rPr lang="en-US" dirty="0"/>
              <a:t>Exploring opportunity to provide funding support for SUD housing CLC grant participants (DRRC)</a:t>
            </a:r>
          </a:p>
          <a:p>
            <a:r>
              <a:rPr lang="en-US" dirty="0"/>
              <a:t>Proving Naloxone for community partners</a:t>
            </a:r>
          </a:p>
        </p:txBody>
      </p:sp>
      <p:pic>
        <p:nvPicPr>
          <p:cNvPr id="6" name="Picture 5">
            <a:extLst>
              <a:ext uri="{FF2B5EF4-FFF2-40B4-BE49-F238E27FC236}">
                <a16:creationId xmlns:a16="http://schemas.microsoft.com/office/drawing/2014/main" id="{B727D36C-ABFC-B74A-AA25-0AFE97406B67}"/>
              </a:ext>
            </a:extLst>
          </p:cNvPr>
          <p:cNvPicPr>
            <a:picLocks noChangeAspect="1"/>
          </p:cNvPicPr>
          <p:nvPr/>
        </p:nvPicPr>
        <p:blipFill rotWithShape="1">
          <a:blip r:embed="rId3"/>
          <a:srcRect l="64318" t="-1" r="11410" b="-1"/>
          <a:stretch/>
        </p:blipFill>
        <p:spPr>
          <a:xfrm>
            <a:off x="9698181" y="10"/>
            <a:ext cx="2493819" cy="6857990"/>
          </a:xfrm>
          <a:prstGeom prst="rect">
            <a:avLst/>
          </a:prstGeom>
        </p:spPr>
      </p:pic>
    </p:spTree>
    <p:extLst>
      <p:ext uri="{BB962C8B-B14F-4D97-AF65-F5344CB8AC3E}">
        <p14:creationId xmlns:p14="http://schemas.microsoft.com/office/powerpoint/2010/main" val="373294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8550" y="156375"/>
            <a:ext cx="11180049" cy="1320800"/>
          </a:xfrm>
        </p:spPr>
        <p:txBody>
          <a:bodyPr>
            <a:normAutofit/>
          </a:bodyPr>
          <a:lstStyle/>
          <a:p>
            <a:pPr algn="ctr"/>
            <a:r>
              <a:rPr lang="en-US" dirty="0">
                <a:solidFill>
                  <a:schemeClr val="accent2"/>
                </a:solidFill>
              </a:rPr>
              <a:t>Opioid Follow-up with Community Paramedics and Peer Navigators</a:t>
            </a:r>
            <a:endParaRPr lang="en-US" dirty="0"/>
          </a:p>
        </p:txBody>
      </p:sp>
      <p:graphicFrame>
        <p:nvGraphicFramePr>
          <p:cNvPr id="18" name="Chart 17">
            <a:extLst>
              <a:ext uri="{FF2B5EF4-FFF2-40B4-BE49-F238E27FC236}">
                <a16:creationId xmlns:a16="http://schemas.microsoft.com/office/drawing/2014/main" id="{8B3B241F-8182-48B7-9AC1-9E15CC06E534}"/>
              </a:ext>
            </a:extLst>
          </p:cNvPr>
          <p:cNvGraphicFramePr>
            <a:graphicFrameLocks/>
          </p:cNvGraphicFramePr>
          <p:nvPr>
            <p:extLst>
              <p:ext uri="{D42A27DB-BD31-4B8C-83A1-F6EECF244321}">
                <p14:modId xmlns:p14="http://schemas.microsoft.com/office/powerpoint/2010/main" val="3117610595"/>
              </p:ext>
            </p:extLst>
          </p:nvPr>
        </p:nvGraphicFramePr>
        <p:xfrm>
          <a:off x="0" y="1566406"/>
          <a:ext cx="12192000" cy="5291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1130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2887</TotalTime>
  <Words>305</Words>
  <Application>Microsoft Office PowerPoint</Application>
  <PresentationFormat>Widescreen</PresentationFormat>
  <Paragraphs>29</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State Leader Honors Major for work at Durham Detention Facility</vt:lpstr>
      <vt:lpstr>Durham County Detention Center  Medication Assisted Treatment Program (MAT) </vt:lpstr>
      <vt:lpstr>Alliance Health</vt:lpstr>
      <vt:lpstr>Opioid Follow-up with Community Paramedics and Peer Navigators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wanda boone</dc:creator>
  <cp:lastModifiedBy>Scofield, Lacie F.</cp:lastModifiedBy>
  <cp:revision>17</cp:revision>
  <dcterms:created xsi:type="dcterms:W3CDTF">2021-12-14T20:41:24Z</dcterms:created>
  <dcterms:modified xsi:type="dcterms:W3CDTF">2022-07-19T16:36:43Z</dcterms:modified>
</cp:coreProperties>
</file>