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3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 ASSESSMENT &amp; HIGH INTEREST FOLLOW UP</a:t>
            </a:r>
          </a:p>
        </p:txBody>
      </p:sp>
    </p:spTree>
    <p:extLst>
      <p:ext uri="{BB962C8B-B14F-4D97-AF65-F5344CB8AC3E}">
        <p14:creationId xmlns:p14="http://schemas.microsoft.com/office/powerpoint/2010/main" val="20662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717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716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40317" y="2057400"/>
            <a:ext cx="393276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716" y="987425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317" y="2057400"/>
            <a:ext cx="393276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4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2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8.t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6" descr="Picture 6"/>
          <p:cNvPicPr>
            <a:picLocks noChangeAspect="1"/>
          </p:cNvPicPr>
          <p:nvPr/>
        </p:nvPicPr>
        <p:blipFill>
          <a:blip r:embed="rId2"/>
          <a:srcRect t="17094" b="18138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3157">
            <a:off x="4299113" y="1602009"/>
            <a:ext cx="3252925" cy="5143269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extBox 5"/>
          <p:cNvSpPr txBox="1"/>
          <p:nvPr/>
        </p:nvSpPr>
        <p:spPr>
          <a:xfrm>
            <a:off x="922141" y="357764"/>
            <a:ext cx="10170161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t>Multidisciplinary Teams</a:t>
            </a:r>
          </a:p>
        </p:txBody>
      </p:sp>
      <p:pic>
        <p:nvPicPr>
          <p:cNvPr id="340" name="Picture 6" descr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62562"/>
            <a:ext cx="1822137" cy="395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25"/>
          <p:cNvSpPr/>
          <p:nvPr/>
        </p:nvSpPr>
        <p:spPr>
          <a:xfrm>
            <a:off x="1524" y="0"/>
            <a:ext cx="1219047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Freeform: Shape 27"/>
          <p:cNvSpPr/>
          <p:nvPr/>
        </p:nvSpPr>
        <p:spPr>
          <a:xfrm flipV="1">
            <a:off x="-1" y="0"/>
            <a:ext cx="635635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2501" y="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Freeform: Shape 29"/>
          <p:cNvSpPr/>
          <p:nvPr/>
        </p:nvSpPr>
        <p:spPr>
          <a:xfrm flipV="1">
            <a:off x="-1" y="0"/>
            <a:ext cx="597959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928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1" name="TextBox 11"/>
          <p:cNvSpPr txBox="1"/>
          <p:nvPr/>
        </p:nvSpPr>
        <p:spPr>
          <a:xfrm>
            <a:off x="883919" y="704087"/>
            <a:ext cx="3438514" cy="298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4400">
                <a:solidFill>
                  <a:srgbClr val="FFFFFF"/>
                </a:solidFill>
              </a:defRPr>
            </a:lvl1pPr>
          </a:lstStyle>
          <a:p>
            <a:r>
              <a:t>Program Details</a:t>
            </a:r>
          </a:p>
        </p:txBody>
      </p:sp>
      <p:pic>
        <p:nvPicPr>
          <p:cNvPr id="482" name="Picture 5" descr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10" y="110953"/>
            <a:ext cx="1822137" cy="395439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795814" y="515998"/>
            <a:ext cx="6294315" cy="5466589"/>
          </a:xfrm>
          <a:prstGeom prst="rect">
            <a:avLst/>
          </a:prstGeom>
        </p:spPr>
        <p:txBody>
          <a:bodyPr anchor="ctr"/>
          <a:lstStyle/>
          <a:p>
            <a:pPr>
              <a:defRPr sz="2200"/>
            </a:pPr>
            <a:r>
              <a:t>STRAC/COSA contract, December 2019</a:t>
            </a:r>
          </a:p>
          <a:p>
            <a:pPr>
              <a:defRPr sz="2200"/>
            </a:pPr>
            <a:endParaRPr/>
          </a:p>
          <a:p>
            <a:pPr>
              <a:defRPr sz="2200"/>
            </a:pPr>
            <a:r>
              <a:t>Intervene in a co-response model for high threat, or high utilizers of emergency services</a:t>
            </a:r>
          </a:p>
          <a:p>
            <a:pPr marL="0" indent="0">
              <a:buSzTx/>
              <a:buNone/>
              <a:defRPr sz="2200"/>
            </a:pPr>
            <a:endParaRPr/>
          </a:p>
          <a:p>
            <a:pPr>
              <a:defRPr sz="2200"/>
            </a:pPr>
            <a:r>
              <a:t>Stabilization on scene</a:t>
            </a:r>
          </a:p>
          <a:p>
            <a:pPr>
              <a:defRPr sz="2200"/>
            </a:pPr>
            <a:endParaRPr/>
          </a:p>
          <a:p>
            <a:pPr>
              <a:defRPr sz="2200"/>
            </a:pPr>
            <a:r>
              <a:t>Connection to existing or new outpatient services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rrently PICC has a 4 clinicians, 2 mental health officers, 1 paramedic.…"/>
          <p:cNvSpPr txBox="1">
            <a:spLocks noGrp="1"/>
          </p:cNvSpPr>
          <p:nvPr>
            <p:ph type="body" idx="1"/>
          </p:nvPr>
        </p:nvSpPr>
        <p:spPr>
          <a:xfrm>
            <a:off x="835139" y="984798"/>
            <a:ext cx="10515600" cy="49430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34873" indent="-134873" defTabSz="539495">
              <a:spcBef>
                <a:spcPts val="500"/>
              </a:spcBef>
              <a:defRPr sz="2537"/>
            </a:pPr>
            <a:r>
              <a:rPr lang="en-US" dirty="0"/>
              <a:t>Team Members: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lang="en-US" dirty="0"/>
              <a:t>3 Crisis Response Clinicians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lang="en-US" dirty="0"/>
              <a:t>Each assigned to a Mental Health Unit Officer for the shift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endParaRPr lang="en-US" dirty="0"/>
          </a:p>
          <a:p>
            <a:pPr marL="134873" indent="-134873" defTabSz="539495">
              <a:spcBef>
                <a:spcPts val="500"/>
              </a:spcBef>
              <a:defRPr sz="2537"/>
            </a:pPr>
            <a:r>
              <a:rPr lang="en-US" dirty="0"/>
              <a:t>Additional staff: 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lang="en-US" dirty="0"/>
              <a:t>.5 Behavioral Health Supervisor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lang="en-US" dirty="0"/>
              <a:t>.10 Clinic Administrator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lang="en-US" dirty="0"/>
              <a:t>SAPD MHU Leadership</a:t>
            </a:r>
          </a:p>
          <a:p>
            <a:pPr marL="495300" lvl="1" indent="0" defTabSz="539495">
              <a:spcBef>
                <a:spcPts val="500"/>
              </a:spcBef>
              <a:buNone/>
              <a:defRPr sz="2537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2537"/>
            </a:pPr>
            <a:r>
              <a:rPr lang="en-US" dirty="0"/>
              <a:t>CCSI Clinicians work 5 days a week, 7am – 5pm</a:t>
            </a:r>
          </a:p>
          <a:p>
            <a:pPr marL="134873" indent="-134873" defTabSz="539495">
              <a:spcBef>
                <a:spcPts val="500"/>
              </a:spcBef>
              <a:defRPr sz="2537"/>
            </a:pPr>
            <a:endParaRPr lang="en-US" dirty="0"/>
          </a:p>
          <a:p>
            <a:pPr marL="134873" indent="-134873" defTabSz="539495">
              <a:spcBef>
                <a:spcPts val="500"/>
              </a:spcBef>
              <a:defRPr sz="2537"/>
            </a:pPr>
            <a:r>
              <a:rPr lang="en-US" dirty="0"/>
              <a:t>Mental Health Unit Officers work 7 days a week, 7am – 11pm </a:t>
            </a: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</p:txBody>
      </p:sp>
      <p:pic>
        <p:nvPicPr>
          <p:cNvPr id="464" name="Picture 91" descr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2562"/>
            <a:ext cx="1822137" cy="3954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122">
            <a:extLst>
              <a:ext uri="{FF2B5EF4-FFF2-40B4-BE49-F238E27FC236}">
                <a16:creationId xmlns:a16="http://schemas.microsoft.com/office/drawing/2014/main" id="{F9DC252E-FCAF-9C44-BB8F-C72D21C4B526}"/>
              </a:ext>
            </a:extLst>
          </p:cNvPr>
          <p:cNvSpPr txBox="1"/>
          <p:nvPr/>
        </p:nvSpPr>
        <p:spPr>
          <a:xfrm>
            <a:off x="42647" y="-21305"/>
            <a:ext cx="1210058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1874500" algn="r"/>
              </a:tabLst>
              <a:defRPr sz="2400"/>
            </a:pPr>
            <a:r>
              <a:rPr lang="en-US" dirty="0"/>
              <a:t>CHRONIC CRISIS STABILIZATION INITIATIVE</a:t>
            </a:r>
            <a:r>
              <a:rPr sz="2000" dirty="0"/>
              <a:t>	</a:t>
            </a:r>
            <a:r>
              <a:rPr b="1" dirty="0"/>
              <a:t> </a:t>
            </a:r>
            <a:endParaRPr lang="en-US" b="1" dirty="0"/>
          </a:p>
          <a:p>
            <a:pPr>
              <a:tabLst>
                <a:tab pos="11874500" algn="r"/>
              </a:tabLst>
              <a:defRPr sz="2400"/>
            </a:pPr>
            <a:r>
              <a:rPr lang="en-US" b="1" dirty="0"/>
              <a:t>Team Details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5529565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CSI follows up with individuals identified as potential community concerns identified by a variety referral sources. They utilize a matrix developed to follow and characterize individuals with whom they work."/>
          <p:cNvSpPr txBox="1">
            <a:spLocks noGrp="1"/>
          </p:cNvSpPr>
          <p:nvPr>
            <p:ph type="body" idx="1"/>
          </p:nvPr>
        </p:nvSpPr>
        <p:spPr>
          <a:xfrm>
            <a:off x="838200" y="2157608"/>
            <a:ext cx="10515600" cy="2325961"/>
          </a:xfrm>
          <a:prstGeom prst="rect">
            <a:avLst/>
          </a:prstGeom>
        </p:spPr>
        <p:txBody>
          <a:bodyPr/>
          <a:lstStyle/>
          <a:p>
            <a:pPr marL="0" indent="0" algn="ctr" defTabSz="694944">
              <a:spcBef>
                <a:spcPts val="700"/>
              </a:spcBef>
              <a:buNone/>
              <a:defRPr sz="2128"/>
            </a:pPr>
            <a:r>
              <a:rPr sz="3200" dirty="0"/>
              <a:t>CCSI follows up with individuals identified as potential community concerns identified by a variety referral sources. They utilize a matrix developed to follow and characterize individuals with whom they work.</a:t>
            </a:r>
          </a:p>
          <a:p>
            <a:pPr marL="173736" indent="-173736" defTabSz="694944">
              <a:spcBef>
                <a:spcPts val="700"/>
              </a:spcBef>
              <a:defRPr sz="2128"/>
            </a:pPr>
            <a:endParaRPr dirty="0"/>
          </a:p>
          <a:p>
            <a:pPr marL="173736" indent="-173736" defTabSz="694944">
              <a:spcBef>
                <a:spcPts val="700"/>
              </a:spcBef>
              <a:defRPr sz="2128"/>
            </a:pPr>
            <a:endParaRPr dirty="0"/>
          </a:p>
          <a:p>
            <a:pPr marL="173736" indent="-173736" defTabSz="694944">
              <a:spcBef>
                <a:spcPts val="700"/>
              </a:spcBef>
              <a:defRPr sz="2128"/>
            </a:pPr>
            <a:endParaRPr dirty="0"/>
          </a:p>
          <a:p>
            <a:pPr marL="173736" indent="-173736" defTabSz="694944">
              <a:spcBef>
                <a:spcPts val="700"/>
              </a:spcBef>
              <a:defRPr sz="2128"/>
            </a:pPr>
            <a:endParaRPr dirty="0"/>
          </a:p>
          <a:p>
            <a:pPr marL="173736" indent="-173736" defTabSz="694944">
              <a:spcBef>
                <a:spcPts val="700"/>
              </a:spcBef>
              <a:defRPr sz="2128"/>
            </a:pPr>
            <a:endParaRPr dirty="0"/>
          </a:p>
          <a:p>
            <a:pPr marL="173736" indent="-173736" defTabSz="694944">
              <a:spcBef>
                <a:spcPts val="700"/>
              </a:spcBef>
              <a:defRPr sz="2128"/>
            </a:pPr>
            <a:endParaRPr dirty="0"/>
          </a:p>
          <a:p>
            <a:pPr marL="173736" indent="-173736" defTabSz="694944">
              <a:spcBef>
                <a:spcPts val="700"/>
              </a:spcBef>
              <a:defRPr sz="2128"/>
            </a:pPr>
            <a:endParaRPr dirty="0"/>
          </a:p>
          <a:p>
            <a:pPr marL="173736" indent="-173736" defTabSz="694944">
              <a:spcBef>
                <a:spcPts val="700"/>
              </a:spcBef>
              <a:defRPr sz="2128"/>
            </a:pPr>
            <a:endParaRPr dirty="0"/>
          </a:p>
        </p:txBody>
      </p:sp>
      <p:pic>
        <p:nvPicPr>
          <p:cNvPr id="491" name="Picture 91" descr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2562"/>
            <a:ext cx="1822137" cy="39543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122">
            <a:extLst>
              <a:ext uri="{FF2B5EF4-FFF2-40B4-BE49-F238E27FC236}">
                <a16:creationId xmlns:a16="http://schemas.microsoft.com/office/drawing/2014/main" id="{5B574276-BF31-9341-A9DB-D6196DC11CD4}"/>
              </a:ext>
            </a:extLst>
          </p:cNvPr>
          <p:cNvSpPr txBox="1"/>
          <p:nvPr/>
        </p:nvSpPr>
        <p:spPr>
          <a:xfrm>
            <a:off x="0" y="0"/>
            <a:ext cx="1210058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1874500" algn="r"/>
              </a:tabLst>
              <a:defRPr sz="2400"/>
            </a:pPr>
            <a:r>
              <a:rPr lang="en-US" dirty="0"/>
              <a:t>CHRONIC CRISIS STABILIZATION INITIATIVE</a:t>
            </a:r>
            <a:r>
              <a:rPr sz="2000" dirty="0"/>
              <a:t>	</a:t>
            </a:r>
            <a:r>
              <a:rPr b="1" dirty="0"/>
              <a:t> </a:t>
            </a:r>
            <a:endParaRPr lang="en-US" b="1" dirty="0"/>
          </a:p>
          <a:p>
            <a:pPr>
              <a:tabLst>
                <a:tab pos="11874500" algn="r"/>
              </a:tabLst>
              <a:defRPr sz="2400"/>
            </a:pPr>
            <a:r>
              <a:rPr lang="en-US" b="1" dirty="0"/>
              <a:t>Threat Assessment &amp; High Interest Follow Up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4" name="Title 3"/>
          <p:cNvSpPr txBox="1"/>
          <p:nvPr/>
        </p:nvSpPr>
        <p:spPr>
          <a:xfrm>
            <a:off x="7275044" y="2438399"/>
            <a:ext cx="3814693" cy="124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6000">
                <a:solidFill>
                  <a:srgbClr val="FFFFFF"/>
                </a:solidFill>
              </a:defRPr>
            </a:lvl1pPr>
          </a:lstStyle>
          <a:p>
            <a:r>
              <a:t>Questions?</a:t>
            </a:r>
          </a:p>
        </p:txBody>
      </p:sp>
      <p:sp>
        <p:nvSpPr>
          <p:cNvPr id="495" name="Freeform: Shape 21"/>
          <p:cNvSpPr/>
          <p:nvPr/>
        </p:nvSpPr>
        <p:spPr>
          <a:xfrm flipH="1">
            <a:off x="0" y="0"/>
            <a:ext cx="617278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42" y="0"/>
                </a:lnTo>
                <a:lnTo>
                  <a:pt x="123" y="841"/>
                </a:lnTo>
                <a:cubicBezTo>
                  <a:pt x="42" y="1562"/>
                  <a:pt x="0" y="2293"/>
                  <a:pt x="0" y="3033"/>
                </a:cubicBezTo>
                <a:cubicBezTo>
                  <a:pt x="0" y="10800"/>
                  <a:pt x="4591" y="17602"/>
                  <a:pt x="11464" y="21361"/>
                </a:cubicBezTo>
                <a:lnTo>
                  <a:pt x="11925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6" name="Freeform: Shape 23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348" y="0"/>
                </a:lnTo>
                <a:lnTo>
                  <a:pt x="21477" y="895"/>
                </a:lnTo>
                <a:cubicBezTo>
                  <a:pt x="21558" y="1598"/>
                  <a:pt x="21600" y="2311"/>
                  <a:pt x="21600" y="3033"/>
                </a:cubicBezTo>
                <a:cubicBezTo>
                  <a:pt x="21600" y="10972"/>
                  <a:pt x="16563" y="17877"/>
                  <a:pt x="9143" y="21418"/>
                </a:cubicBezTo>
                <a:lnTo>
                  <a:pt x="87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88" y="489204"/>
            <a:ext cx="3191830" cy="4511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2562"/>
            <a:ext cx="1822137" cy="395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820" y="865914"/>
            <a:ext cx="1245018" cy="1261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00" y="736830"/>
            <a:ext cx="1572936" cy="1572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727" y="811338"/>
            <a:ext cx="1106802" cy="13163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7" name="Rectangle 5"/>
          <p:cNvGrpSpPr/>
          <p:nvPr/>
        </p:nvGrpSpPr>
        <p:grpSpPr>
          <a:xfrm>
            <a:off x="174517" y="2268304"/>
            <a:ext cx="2838545" cy="2584289"/>
            <a:chOff x="0" y="0"/>
            <a:chExt cx="2838544" cy="2584288"/>
          </a:xfrm>
        </p:grpSpPr>
        <p:sp>
          <p:nvSpPr>
            <p:cNvPr id="345" name="Rectangle"/>
            <p:cNvSpPr/>
            <p:nvPr/>
          </p:nvSpPr>
          <p:spPr>
            <a:xfrm>
              <a:off x="0" y="0"/>
              <a:ext cx="2838545" cy="2584289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MHU Role…"/>
            <p:cNvSpPr txBox="1"/>
            <p:nvPr/>
          </p:nvSpPr>
          <p:spPr>
            <a:xfrm>
              <a:off x="64770" y="19050"/>
              <a:ext cx="2709006" cy="2542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u="sng"/>
              </a:pPr>
              <a:r>
                <a:t>MHU Role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/>
              </a:pP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600" b="1"/>
              </a:pPr>
              <a:r>
                <a:t>Make initial contact with individual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600" b="1"/>
              </a:pPr>
              <a:r>
                <a:t>Secure the scene and assure scene stays safe during entire call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600" b="1"/>
              </a:pPr>
              <a:r>
                <a:t>Perform Emergency Detention or courtesy rides if necessary</a:t>
              </a:r>
            </a:p>
          </p:txBody>
        </p:sp>
      </p:grpSp>
      <p:grpSp>
        <p:nvGrpSpPr>
          <p:cNvPr id="350" name="Rectangle 9"/>
          <p:cNvGrpSpPr/>
          <p:nvPr/>
        </p:nvGrpSpPr>
        <p:grpSpPr>
          <a:xfrm>
            <a:off x="3221082" y="2281486"/>
            <a:ext cx="2793307" cy="2584290"/>
            <a:chOff x="0" y="0"/>
            <a:chExt cx="2793306" cy="2584288"/>
          </a:xfrm>
        </p:grpSpPr>
        <p:sp>
          <p:nvSpPr>
            <p:cNvPr id="348" name="Rectangle"/>
            <p:cNvSpPr/>
            <p:nvPr/>
          </p:nvSpPr>
          <p:spPr>
            <a:xfrm>
              <a:off x="-1" y="0"/>
              <a:ext cx="2793308" cy="2584289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Paramedic Role…"/>
            <p:cNvSpPr txBox="1"/>
            <p:nvPr/>
          </p:nvSpPr>
          <p:spPr>
            <a:xfrm>
              <a:off x="64769" y="19050"/>
              <a:ext cx="2663768" cy="181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u="sng"/>
              </a:pPr>
              <a:r>
                <a:t>Paramedic Role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/>
              </a:pP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600" b="1"/>
              </a:pPr>
              <a:r>
                <a:t>Provide complete medical assessment of individual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600" b="1"/>
              </a:pPr>
              <a:r>
                <a:t>Provide on scene safety assessment of environment if necessary</a:t>
              </a:r>
            </a:p>
          </p:txBody>
        </p:sp>
      </p:grpSp>
      <p:grpSp>
        <p:nvGrpSpPr>
          <p:cNvPr id="353" name="Rectangle 10"/>
          <p:cNvGrpSpPr/>
          <p:nvPr/>
        </p:nvGrpSpPr>
        <p:grpSpPr>
          <a:xfrm>
            <a:off x="6257536" y="2271093"/>
            <a:ext cx="2793307" cy="2584290"/>
            <a:chOff x="0" y="0"/>
            <a:chExt cx="2793305" cy="2584288"/>
          </a:xfrm>
        </p:grpSpPr>
        <p:sp>
          <p:nvSpPr>
            <p:cNvPr id="351" name="Rectangle"/>
            <p:cNvSpPr/>
            <p:nvPr/>
          </p:nvSpPr>
          <p:spPr>
            <a:xfrm>
              <a:off x="-1" y="0"/>
              <a:ext cx="2793307" cy="2584289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" name="Clinician Role…"/>
            <p:cNvSpPr txBox="1"/>
            <p:nvPr/>
          </p:nvSpPr>
          <p:spPr>
            <a:xfrm>
              <a:off x="64769" y="19050"/>
              <a:ext cx="2663767" cy="2059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u="sng"/>
              </a:pPr>
              <a:r>
                <a:t>Clinician Role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600"/>
              </a:pP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600" b="1"/>
              </a:pPr>
              <a:r>
                <a:t>De-escalate and provide complete mental health assessment 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600" b="1"/>
              </a:pPr>
              <a:r>
                <a:t>Connect to longer term resources as needed/appropriate</a:t>
              </a:r>
            </a:p>
          </p:txBody>
        </p:sp>
      </p:grpSp>
      <p:sp>
        <p:nvSpPr>
          <p:cNvPr id="354" name="Rectangle 12"/>
          <p:cNvSpPr txBox="1"/>
          <p:nvPr/>
        </p:nvSpPr>
        <p:spPr>
          <a:xfrm>
            <a:off x="45720" y="-32946"/>
            <a:ext cx="12097513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1874500" algn="r"/>
              </a:tabLst>
              <a:defRPr sz="2400"/>
            </a:pPr>
            <a:r>
              <a:t>MULTIDISCIPLINARY TEAMS</a:t>
            </a:r>
          </a:p>
          <a:p>
            <a:pPr>
              <a:defRPr sz="2000" b="1"/>
            </a:pPr>
            <a:r>
              <a:t>Multidisciplinary Team Roles</a:t>
            </a:r>
          </a:p>
        </p:txBody>
      </p:sp>
      <p:grpSp>
        <p:nvGrpSpPr>
          <p:cNvPr id="357" name="Rectangle 13"/>
          <p:cNvGrpSpPr/>
          <p:nvPr/>
        </p:nvGrpSpPr>
        <p:grpSpPr>
          <a:xfrm>
            <a:off x="9258861" y="2268303"/>
            <a:ext cx="2793308" cy="2587857"/>
            <a:chOff x="0" y="0"/>
            <a:chExt cx="2793306" cy="2587855"/>
          </a:xfrm>
        </p:grpSpPr>
        <p:sp>
          <p:nvSpPr>
            <p:cNvPr id="355" name="Rectangle"/>
            <p:cNvSpPr/>
            <p:nvPr/>
          </p:nvSpPr>
          <p:spPr>
            <a:xfrm>
              <a:off x="-1" y="0"/>
              <a:ext cx="2793308" cy="2587856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" name="Peer Support/Follow Up Role…"/>
            <p:cNvSpPr txBox="1"/>
            <p:nvPr/>
          </p:nvSpPr>
          <p:spPr>
            <a:xfrm>
              <a:off x="64769" y="19050"/>
              <a:ext cx="2663768" cy="209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u="sng"/>
              </a:pPr>
              <a:r>
                <a:t>Peer Support/Follow Up Role</a:t>
              </a:r>
              <a:endParaRPr sz="1600"/>
            </a:p>
            <a:p>
              <a:pPr marL="285750" indent="-285750">
                <a:buSzPct val="100000"/>
                <a:buFont typeface="Arial"/>
                <a:buChar char="•"/>
                <a:defRPr sz="1600" b="1"/>
              </a:pPr>
              <a:r>
                <a:t>Connect to wrap around services (benefits, substance use support, medication management)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600" b="1"/>
              </a:pPr>
              <a:r>
                <a:t>Establish long term rapport with the patient</a:t>
              </a:r>
            </a:p>
          </p:txBody>
        </p:sp>
      </p:grpSp>
      <p:pic>
        <p:nvPicPr>
          <p:cNvPr id="358" name="Graphic 15" descr="Graphic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2931" y="736495"/>
            <a:ext cx="1572937" cy="1572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Picture 11" descr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62562"/>
            <a:ext cx="1822137" cy="395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Table 4"/>
          <p:cNvGraphicFramePr/>
          <p:nvPr/>
        </p:nvGraphicFramePr>
        <p:xfrm>
          <a:off x="239394" y="546100"/>
          <a:ext cx="11710166" cy="476966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91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07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02569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Team Name</a:t>
                      </a:r>
                    </a:p>
                  </a:txBody>
                  <a:tcPr marL="45720" marR="45720" anchor="ctr" horzOverflow="overflow">
                    <a:solidFill>
                      <a:srgbClr val="2033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effectLst>
                            <a:outerShdw blurRad="50800" dist="38100" dir="81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Year Established with
STCC</a:t>
                      </a:r>
                    </a:p>
                  </a:txBody>
                  <a:tcPr marL="45720" marR="45720" anchor="ctr" horzOverflow="overflow">
                    <a:solidFill>
                      <a:srgbClr val="2033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effectLst>
                            <a:outerShdw blurRad="50800" dist="38100" dir="81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Agencies
Involved</a:t>
                      </a:r>
                    </a:p>
                  </a:txBody>
                  <a:tcPr marL="45720" marR="45720" anchor="ctr" horzOverflow="overflow">
                    <a:solidFill>
                      <a:srgbClr val="2033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effectLst>
                            <a:outerShdw blurRad="50800" dist="38100" dir="81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Threat/ 911 High Utilizer</a:t>
                      </a:r>
                    </a:p>
                  </a:txBody>
                  <a:tcPr marL="45720" marR="45720" anchor="ctr" horzOverflow="overflow">
                    <a:solidFill>
                      <a:srgbClr val="2033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effectLst>
                            <a:outerShdw blurRad="50800" dist="38100" dir="81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High Volume Emergency Detention</a:t>
                      </a:r>
                    </a:p>
                  </a:txBody>
                  <a:tcPr marL="45720" marR="45720" anchor="ctr" horzOverflow="overflow">
                    <a:solidFill>
                      <a:srgbClr val="2033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effectLst>
                            <a:outerShdw blurRad="50800" dist="38100" dir="81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Follow up</a:t>
                      </a:r>
                    </a:p>
                  </a:txBody>
                  <a:tcPr marL="45720" marR="45720" anchor="ctr" horzOverflow="overflow">
                    <a:solidFill>
                      <a:srgbClr val="2033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effectLst>
                            <a:outerShdw blurRad="50800" dist="38100" dir="81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Response</a:t>
                      </a:r>
                    </a:p>
                  </a:txBody>
                  <a:tcPr marL="45720" marR="45720" anchor="ctr" horzOverflow="overflow">
                    <a:solidFill>
                      <a:srgbClr val="2033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effectLst>
                            <a:outerShdw blurRad="50800" dist="38100" dir="81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Peer Support</a:t>
                      </a:r>
                    </a:p>
                  </a:txBody>
                  <a:tcPr marL="45720" marR="45720" anchor="ctr" horzOverflow="overflow">
                    <a:solidFill>
                      <a:srgbClr val="2033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effectLst>
                            <a:outerShdw blurRad="50800" dist="38100" dir="81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Medical Support</a:t>
                      </a:r>
                    </a:p>
                  </a:txBody>
                  <a:tcPr marL="45720" marR="45720" anchor="ctr" horzOverflow="overflow">
                    <a:solidFill>
                      <a:srgbClr val="2033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effectLst>
                            <a:outerShdw blurRad="50800" dist="38100" dir="81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LE
 Support</a:t>
                      </a:r>
                    </a:p>
                  </a:txBody>
                  <a:tcPr marL="45720" marR="45720" anchor="ctr" horzOverflow="overflow">
                    <a:solidFill>
                      <a:srgbClr val="203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2"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r>
                        <a:t>PICC</a:t>
                      </a:r>
                    </a:p>
                    <a:p>
                      <a:pPr algn="ctr">
                        <a:defRPr sz="1600" i="1"/>
                      </a:pPr>
                      <a:r>
                        <a:t>Program for Intensive Care Coordination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/>
                        <a:t>2019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/>
                        <a:t>SAPD
SAFD
CHCS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772"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r>
                        <a:t>CCSI</a:t>
                      </a:r>
                    </a:p>
                    <a:p>
                      <a:pPr algn="ctr">
                        <a:defRPr sz="1600" i="1"/>
                      </a:pPr>
                      <a:r>
                        <a:t>Chronic Crisis Stabilization Initiative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/>
                        <a:t>2019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/>
                        <a:t>SAPD
CHCS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772"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r>
                        <a:t>SMART</a:t>
                      </a:r>
                    </a:p>
                    <a:p>
                      <a:pPr algn="ctr">
                        <a:defRPr sz="1600" i="1"/>
                      </a:pPr>
                      <a:r>
                        <a:t>Specialized Multidisciplinary Alternate Response Team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/>
                        <a:t>2020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/>
                        <a:t>BCSO
Acadian, Bexar Co EMS,
CHCS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772"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r>
                        <a:t>SA-CORE</a:t>
                      </a:r>
                    </a:p>
                    <a:p>
                      <a:pPr algn="ctr">
                        <a:defRPr sz="1600" i="1"/>
                      </a:pPr>
                      <a:r>
                        <a:t>San Antonio Community Outreach &amp; Resiliency Effort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/>
                        <a:t>2021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/>
                        <a:t>SAPD
SAFD
CHCS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X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2" name="Rectangle 4"/>
          <p:cNvSpPr txBox="1"/>
          <p:nvPr/>
        </p:nvSpPr>
        <p:spPr>
          <a:xfrm>
            <a:off x="3917563" y="37350"/>
            <a:ext cx="476683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tabLst>
                <a:tab pos="11874500" algn="r"/>
              </a:tabLst>
              <a:defRPr sz="2400" b="1"/>
            </a:lvl1pPr>
          </a:lstStyle>
          <a:p>
            <a:r>
              <a:t>Evolution of Multidisciplinary Teams</a:t>
            </a:r>
          </a:p>
        </p:txBody>
      </p:sp>
      <p:pic>
        <p:nvPicPr>
          <p:cNvPr id="363" name="Picture 5" descr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417" y="54057"/>
            <a:ext cx="1822137" cy="395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1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385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Rectangle 150"/>
          <p:cNvSpPr/>
          <p:nvPr/>
        </p:nvSpPr>
        <p:spPr>
          <a:xfrm>
            <a:off x="461330" y="480059"/>
            <a:ext cx="3442554" cy="2788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7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94" y="643467"/>
            <a:ext cx="2475653" cy="2475653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Rectangle 152"/>
          <p:cNvSpPr/>
          <p:nvPr/>
        </p:nvSpPr>
        <p:spPr>
          <a:xfrm>
            <a:off x="8135997" y="487089"/>
            <a:ext cx="3588175" cy="27810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18" y="1348078"/>
            <a:ext cx="3252904" cy="1073459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Rectangle 154"/>
          <p:cNvSpPr/>
          <p:nvPr/>
        </p:nvSpPr>
        <p:spPr>
          <a:xfrm>
            <a:off x="461330" y="3603669"/>
            <a:ext cx="3442554" cy="2788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1" name="Rectangle 156"/>
          <p:cNvSpPr/>
          <p:nvPr/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2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788" y="3860501"/>
            <a:ext cx="1865018" cy="227441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Rectangle 158"/>
          <p:cNvSpPr/>
          <p:nvPr/>
        </p:nvSpPr>
        <p:spPr>
          <a:xfrm>
            <a:off x="8129502" y="3603669"/>
            <a:ext cx="3601168" cy="2788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4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4633771"/>
            <a:ext cx="3252904" cy="707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Picture 5" descr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788" y="1663501"/>
            <a:ext cx="3053141" cy="3155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25"/>
          <p:cNvSpPr/>
          <p:nvPr/>
        </p:nvSpPr>
        <p:spPr>
          <a:xfrm>
            <a:off x="1524" y="0"/>
            <a:ext cx="1219047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8" name="Freeform: Shape 27"/>
          <p:cNvSpPr/>
          <p:nvPr/>
        </p:nvSpPr>
        <p:spPr>
          <a:xfrm flipV="1">
            <a:off x="-1" y="0"/>
            <a:ext cx="635635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2501" y="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9" name="Freeform: Shape 29"/>
          <p:cNvSpPr/>
          <p:nvPr/>
        </p:nvSpPr>
        <p:spPr>
          <a:xfrm flipV="1">
            <a:off x="-1" y="0"/>
            <a:ext cx="597959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928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0" name="TextBox 11"/>
          <p:cNvSpPr txBox="1"/>
          <p:nvPr/>
        </p:nvSpPr>
        <p:spPr>
          <a:xfrm>
            <a:off x="883919" y="704087"/>
            <a:ext cx="3438514" cy="298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4400">
                <a:solidFill>
                  <a:srgbClr val="FFFFFF"/>
                </a:solidFill>
              </a:defRPr>
            </a:lvl1pPr>
          </a:lstStyle>
          <a:p>
            <a:r>
              <a:t>Program Details</a:t>
            </a:r>
          </a:p>
        </p:txBody>
      </p:sp>
      <p:sp>
        <p:nvSpPr>
          <p:cNvPr id="381" name="TextBox 4"/>
          <p:cNvSpPr txBox="1"/>
          <p:nvPr/>
        </p:nvSpPr>
        <p:spPr>
          <a:xfrm>
            <a:off x="5756732" y="818388"/>
            <a:ext cx="6388023" cy="573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200"/>
            </a:pPr>
            <a:r>
              <a:t>Launched July 2019</a:t>
            </a:r>
          </a:p>
          <a:p>
            <a:pPr indent="228600">
              <a:lnSpc>
                <a:spcPct val="90000"/>
              </a:lnSpc>
              <a:spcBef>
                <a:spcPts val="600"/>
              </a:spcBef>
              <a:defRPr sz="2200"/>
            </a:pPr>
            <a:endParaRPr/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200"/>
            </a:pPr>
            <a:r>
              <a:t>Provide ongoing, intensive case management for citizens with multiple emergency detentions and/or high use of Psychiatric Emergency Services</a:t>
            </a:r>
          </a:p>
          <a:p>
            <a:pPr indent="228600">
              <a:lnSpc>
                <a:spcPct val="90000"/>
              </a:lnSpc>
              <a:spcBef>
                <a:spcPts val="600"/>
              </a:spcBef>
              <a:defRPr sz="2200"/>
            </a:pPr>
            <a:endParaRPr/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200"/>
            </a:pPr>
            <a:r>
              <a:t>Connection into existing or new outpatient services</a:t>
            </a:r>
          </a:p>
          <a:p>
            <a:pPr indent="228600">
              <a:lnSpc>
                <a:spcPct val="90000"/>
              </a:lnSpc>
              <a:spcBef>
                <a:spcPts val="600"/>
              </a:spcBef>
              <a:defRPr sz="2200"/>
            </a:pPr>
            <a:r>
              <a:t> 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200"/>
            </a:pPr>
            <a:r>
              <a:t>Connection to social resources </a:t>
            </a:r>
          </a:p>
          <a:p>
            <a:pPr indent="228600">
              <a:lnSpc>
                <a:spcPct val="90000"/>
              </a:lnSpc>
              <a:spcBef>
                <a:spcPts val="600"/>
              </a:spcBef>
              <a:defRPr sz="2200"/>
            </a:pPr>
            <a:endParaRPr/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200"/>
            </a:pPr>
            <a:r>
              <a:t>Build independence within the individual in order to help them become less dependent on crisis services</a:t>
            </a:r>
          </a:p>
        </p:txBody>
      </p:sp>
      <p:pic>
        <p:nvPicPr>
          <p:cNvPr id="382" name="Picture 5" descr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10" y="110953"/>
            <a:ext cx="1822137" cy="395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12"/>
          <p:cNvSpPr txBox="1"/>
          <p:nvPr/>
        </p:nvSpPr>
        <p:spPr>
          <a:xfrm>
            <a:off x="-58453" y="0"/>
            <a:ext cx="11764165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600" b="1"/>
            </a:pPr>
            <a:r>
              <a:t>Capital Healthcare Planning &amp;</a:t>
            </a:r>
          </a:p>
          <a:p>
            <a:pPr algn="ctr">
              <a:defRPr sz="2600" b="1"/>
            </a:pPr>
            <a:r>
              <a:t>Meadows Mental Health Policy Institute Analysis (PICC): </a:t>
            </a:r>
            <a:r>
              <a:rPr i="1"/>
              <a:t>2021</a:t>
            </a:r>
          </a:p>
        </p:txBody>
      </p:sp>
      <p:pic>
        <p:nvPicPr>
          <p:cNvPr id="385" name="Picture 3" descr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2562"/>
            <a:ext cx="1822137" cy="3954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8" name="Group 5"/>
          <p:cNvGrpSpPr/>
          <p:nvPr/>
        </p:nvGrpSpPr>
        <p:grpSpPr>
          <a:xfrm>
            <a:off x="1808676" y="1117943"/>
            <a:ext cx="8574648" cy="5508563"/>
            <a:chOff x="0" y="0"/>
            <a:chExt cx="8574647" cy="5508561"/>
          </a:xfrm>
        </p:grpSpPr>
        <p:pic>
          <p:nvPicPr>
            <p:cNvPr id="386" name="Picture 2" descr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574648" cy="5508562"/>
            </a:xfrm>
            <a:prstGeom prst="rect">
              <a:avLst/>
            </a:prstGeom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</p:pic>
        <p:pic>
          <p:nvPicPr>
            <p:cNvPr id="387" name="Picture 4" descr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9022" y="2112759"/>
              <a:ext cx="5816602" cy="3086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1"/>
          <p:cNvSpPr txBox="1"/>
          <p:nvPr/>
        </p:nvSpPr>
        <p:spPr>
          <a:xfrm>
            <a:off x="2377440" y="455336"/>
            <a:ext cx="314452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 b="1"/>
            </a:pPr>
            <a:r>
              <a:t>Patient Profile:</a:t>
            </a:r>
          </a:p>
          <a:p>
            <a:pPr marL="171450" indent="-171450">
              <a:buSzPct val="100000"/>
              <a:buFont typeface="Arial"/>
              <a:buChar char="•"/>
              <a:defRPr sz="1300"/>
            </a:pPr>
            <a:r>
              <a:t>50-Year-old male</a:t>
            </a:r>
          </a:p>
          <a:p>
            <a:pPr marL="171450" indent="-171450">
              <a:buSzPct val="100000"/>
              <a:buFont typeface="Arial"/>
              <a:buChar char="•"/>
              <a:defRPr sz="1300"/>
            </a:pPr>
            <a:r>
              <a:t>Schizoaffective, Bipolar Type</a:t>
            </a:r>
          </a:p>
          <a:p>
            <a:pPr marL="171450" indent="-171450">
              <a:buSzPct val="100000"/>
              <a:buFont typeface="Arial"/>
              <a:buChar char="•"/>
              <a:defRPr sz="1300"/>
            </a:pPr>
            <a:r>
              <a:t>Type 2 Diabetes</a:t>
            </a:r>
          </a:p>
        </p:txBody>
      </p:sp>
      <p:sp>
        <p:nvSpPr>
          <p:cNvPr id="391" name="TextBox 88"/>
          <p:cNvSpPr txBox="1"/>
          <p:nvPr/>
        </p:nvSpPr>
        <p:spPr>
          <a:xfrm>
            <a:off x="5128231" y="440359"/>
            <a:ext cx="3283928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300" b="1"/>
            </a:pPr>
            <a:r>
              <a:t>Patient Utilization: January ‘20- December ‘21:</a:t>
            </a:r>
          </a:p>
          <a:p>
            <a:pPr marL="171450" indent="-171450">
              <a:buSzPct val="100000"/>
              <a:buFont typeface="Arial"/>
              <a:buChar char="•"/>
              <a:defRPr sz="1300"/>
            </a:pPr>
            <a:r>
              <a:t>PD Contacts – 289</a:t>
            </a:r>
          </a:p>
          <a:p>
            <a:pPr marL="171450" indent="-171450">
              <a:buSzPct val="100000"/>
              <a:buFont typeface="Arial"/>
              <a:buChar char="•"/>
              <a:defRPr sz="1300"/>
            </a:pPr>
            <a:r>
              <a:t>Emergency Detentions – 9</a:t>
            </a:r>
          </a:p>
          <a:p>
            <a:pPr marL="171450" indent="-171450">
              <a:buSzPct val="100000"/>
              <a:buFont typeface="Arial"/>
              <a:buChar char="•"/>
              <a:defRPr sz="1300"/>
            </a:pPr>
            <a:r>
              <a:t>EMS: PICC and EMS Runs – 73</a:t>
            </a:r>
          </a:p>
        </p:txBody>
      </p:sp>
      <p:sp>
        <p:nvSpPr>
          <p:cNvPr id="392" name="TextBox 6"/>
          <p:cNvSpPr txBox="1"/>
          <p:nvPr/>
        </p:nvSpPr>
        <p:spPr>
          <a:xfrm>
            <a:off x="9025799" y="440359"/>
            <a:ext cx="2612887" cy="145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300" b="1"/>
            </a:pPr>
            <a:r>
              <a:t>PICC Contacts 12/1/20-12/1/21:</a:t>
            </a:r>
          </a:p>
          <a:p>
            <a:pPr>
              <a:defRPr sz="1300"/>
            </a:pPr>
            <a:r>
              <a:t>Phone with Patient – 25</a:t>
            </a:r>
          </a:p>
          <a:p>
            <a:pPr>
              <a:defRPr sz="1300"/>
            </a:pPr>
            <a:r>
              <a:t>In Person with Patient – 81</a:t>
            </a:r>
          </a:p>
          <a:p>
            <a:pPr>
              <a:defRPr sz="1300"/>
            </a:pPr>
            <a:r>
              <a:t>Phone with Other – 6</a:t>
            </a:r>
          </a:p>
          <a:p>
            <a:pPr>
              <a:defRPr sz="1300"/>
            </a:pPr>
            <a:r>
              <a:t>In Person with Other – 7</a:t>
            </a:r>
          </a:p>
          <a:p>
            <a:pPr>
              <a:defRPr sz="1300"/>
            </a:pPr>
            <a:r>
              <a:t>Doctor Appointment with Patient – 8 </a:t>
            </a:r>
          </a:p>
          <a:p>
            <a:pPr>
              <a:defRPr sz="1400" b="1"/>
            </a:pPr>
            <a:r>
              <a:t>Total PICC Contacts: 127</a:t>
            </a:r>
          </a:p>
        </p:txBody>
      </p:sp>
      <p:pic>
        <p:nvPicPr>
          <p:cNvPr id="393" name="Picture 91" descr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2562"/>
            <a:ext cx="1822137" cy="39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TextBox 102"/>
          <p:cNvSpPr txBox="1"/>
          <p:nvPr/>
        </p:nvSpPr>
        <p:spPr>
          <a:xfrm>
            <a:off x="3499389" y="6232702"/>
            <a:ext cx="6091797" cy="523241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Next Steps: Transition back to PEC for continued treatment and continue to maintain stable housing.</a:t>
            </a:r>
          </a:p>
        </p:txBody>
      </p:sp>
      <p:sp>
        <p:nvSpPr>
          <p:cNvPr id="395" name="TextBox 52"/>
          <p:cNvSpPr txBox="1"/>
          <p:nvPr/>
        </p:nvSpPr>
        <p:spPr>
          <a:xfrm>
            <a:off x="313068" y="3416522"/>
            <a:ext cx="53605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April ‘21</a:t>
            </a:r>
          </a:p>
        </p:txBody>
      </p:sp>
      <p:sp>
        <p:nvSpPr>
          <p:cNvPr id="396" name="TextBox 122"/>
          <p:cNvSpPr txBox="1"/>
          <p:nvPr/>
        </p:nvSpPr>
        <p:spPr>
          <a:xfrm>
            <a:off x="42647" y="-21305"/>
            <a:ext cx="1210058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1874500" algn="r"/>
              </a:tabLst>
              <a:defRPr sz="2400"/>
            </a:pPr>
            <a:r>
              <a:rPr dirty="0"/>
              <a:t>PROGRAM FOR INTENSIVE CARE COORDINATION</a:t>
            </a:r>
            <a:r>
              <a:rPr sz="2000" dirty="0"/>
              <a:t>	</a:t>
            </a:r>
            <a:r>
              <a:rPr b="1" dirty="0"/>
              <a:t> 2021</a:t>
            </a:r>
          </a:p>
        </p:txBody>
      </p:sp>
      <p:sp>
        <p:nvSpPr>
          <p:cNvPr id="397" name="TextBox 52"/>
          <p:cNvSpPr txBox="1"/>
          <p:nvPr/>
        </p:nvSpPr>
        <p:spPr>
          <a:xfrm>
            <a:off x="1571618" y="3426548"/>
            <a:ext cx="51782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May ‘21</a:t>
            </a:r>
          </a:p>
        </p:txBody>
      </p:sp>
      <p:sp>
        <p:nvSpPr>
          <p:cNvPr id="398" name="TextBox 52"/>
          <p:cNvSpPr txBox="1"/>
          <p:nvPr/>
        </p:nvSpPr>
        <p:spPr>
          <a:xfrm>
            <a:off x="2838798" y="3405894"/>
            <a:ext cx="53040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June ‘21</a:t>
            </a:r>
          </a:p>
        </p:txBody>
      </p:sp>
      <p:sp>
        <p:nvSpPr>
          <p:cNvPr id="399" name="TextBox 166"/>
          <p:cNvSpPr txBox="1"/>
          <p:nvPr/>
        </p:nvSpPr>
        <p:spPr>
          <a:xfrm>
            <a:off x="175608" y="551250"/>
            <a:ext cx="1947548" cy="1259841"/>
          </a:xfrm>
          <a:prstGeom prst="rect">
            <a:avLst/>
          </a:prstGeom>
          <a:ln w="381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1"/>
            </a:pPr>
            <a:r>
              <a:t>Added to PICC </a:t>
            </a:r>
          </a:p>
          <a:p>
            <a:pPr algn="ctr">
              <a:defRPr sz="2800" b="1"/>
            </a:pPr>
            <a:r>
              <a:t>February 2021</a:t>
            </a:r>
          </a:p>
        </p:txBody>
      </p:sp>
      <p:sp>
        <p:nvSpPr>
          <p:cNvPr id="400" name="Straight Connector 175"/>
          <p:cNvSpPr/>
          <p:nvPr/>
        </p:nvSpPr>
        <p:spPr>
          <a:xfrm>
            <a:off x="8906116" y="4047776"/>
            <a:ext cx="1" cy="1001616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1" name="Straight Connector 176"/>
          <p:cNvSpPr/>
          <p:nvPr/>
        </p:nvSpPr>
        <p:spPr>
          <a:xfrm>
            <a:off x="5749938" y="4050124"/>
            <a:ext cx="1" cy="404867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2" name="TextBox 177"/>
          <p:cNvSpPr txBox="1"/>
          <p:nvPr/>
        </p:nvSpPr>
        <p:spPr>
          <a:xfrm>
            <a:off x="5411125" y="4380245"/>
            <a:ext cx="74579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Moved into Group Home</a:t>
            </a:r>
          </a:p>
        </p:txBody>
      </p:sp>
      <p:sp>
        <p:nvSpPr>
          <p:cNvPr id="403" name="TextBox 52"/>
          <p:cNvSpPr txBox="1"/>
          <p:nvPr/>
        </p:nvSpPr>
        <p:spPr>
          <a:xfrm>
            <a:off x="4149561" y="3412611"/>
            <a:ext cx="48712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July ‘21</a:t>
            </a:r>
          </a:p>
        </p:txBody>
      </p:sp>
      <p:sp>
        <p:nvSpPr>
          <p:cNvPr id="404" name="TextBox 145"/>
          <p:cNvSpPr txBox="1"/>
          <p:nvPr/>
        </p:nvSpPr>
        <p:spPr>
          <a:xfrm>
            <a:off x="5158097" y="1517200"/>
            <a:ext cx="219221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300" b="1"/>
            </a:pPr>
            <a:r>
              <a:t>STCC Program Utilization</a:t>
            </a:r>
          </a:p>
          <a:p>
            <a:pPr marL="171450" indent="-171450">
              <a:buSzPct val="100000"/>
              <a:buFont typeface="Arial"/>
              <a:buChar char="•"/>
              <a:defRPr sz="1300"/>
            </a:pPr>
            <a:r>
              <a:t>Law Enforcement Navigation</a:t>
            </a:r>
          </a:p>
        </p:txBody>
      </p:sp>
      <p:sp>
        <p:nvSpPr>
          <p:cNvPr id="405" name="TextBox 52"/>
          <p:cNvSpPr txBox="1"/>
          <p:nvPr/>
        </p:nvSpPr>
        <p:spPr>
          <a:xfrm>
            <a:off x="5408653" y="3403518"/>
            <a:ext cx="49326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Aug ‘21</a:t>
            </a:r>
          </a:p>
        </p:txBody>
      </p:sp>
      <p:sp>
        <p:nvSpPr>
          <p:cNvPr id="406" name="TextBox 100"/>
          <p:cNvSpPr txBox="1"/>
          <p:nvPr/>
        </p:nvSpPr>
        <p:spPr>
          <a:xfrm>
            <a:off x="8532293" y="5024942"/>
            <a:ext cx="76289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PICC delivered food from charity</a:t>
            </a:r>
          </a:p>
        </p:txBody>
      </p:sp>
      <p:sp>
        <p:nvSpPr>
          <p:cNvPr id="407" name="TextBox 52"/>
          <p:cNvSpPr txBox="1"/>
          <p:nvPr/>
        </p:nvSpPr>
        <p:spPr>
          <a:xfrm>
            <a:off x="6611715" y="3398465"/>
            <a:ext cx="523527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Sept ‘21</a:t>
            </a:r>
          </a:p>
        </p:txBody>
      </p:sp>
      <p:sp>
        <p:nvSpPr>
          <p:cNvPr id="408" name="Straight Connector 65"/>
          <p:cNvSpPr/>
          <p:nvPr/>
        </p:nvSpPr>
        <p:spPr>
          <a:xfrm>
            <a:off x="2263409" y="4042629"/>
            <a:ext cx="1" cy="562011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9" name="TextBox 66"/>
          <p:cNvSpPr txBox="1"/>
          <p:nvPr/>
        </p:nvSpPr>
        <p:spPr>
          <a:xfrm>
            <a:off x="1922953" y="4644869"/>
            <a:ext cx="668229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Completed Intake with CTS</a:t>
            </a:r>
          </a:p>
        </p:txBody>
      </p:sp>
      <p:sp>
        <p:nvSpPr>
          <p:cNvPr id="410" name="TextBox 52"/>
          <p:cNvSpPr txBox="1"/>
          <p:nvPr/>
        </p:nvSpPr>
        <p:spPr>
          <a:xfrm>
            <a:off x="7905364" y="3398465"/>
            <a:ext cx="473607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Oct ‘21</a:t>
            </a:r>
          </a:p>
        </p:txBody>
      </p:sp>
      <p:sp>
        <p:nvSpPr>
          <p:cNvPr id="411" name="Straight Connector 77"/>
          <p:cNvSpPr/>
          <p:nvPr/>
        </p:nvSpPr>
        <p:spPr>
          <a:xfrm>
            <a:off x="7698982" y="4057918"/>
            <a:ext cx="1" cy="1630677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2" name="TextBox 79"/>
          <p:cNvSpPr txBox="1"/>
          <p:nvPr/>
        </p:nvSpPr>
        <p:spPr>
          <a:xfrm>
            <a:off x="7168952" y="5679497"/>
            <a:ext cx="1054318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ID Recovery Completed</a:t>
            </a:r>
          </a:p>
        </p:txBody>
      </p:sp>
      <p:sp>
        <p:nvSpPr>
          <p:cNvPr id="413" name="TextBox 52"/>
          <p:cNvSpPr txBox="1"/>
          <p:nvPr/>
        </p:nvSpPr>
        <p:spPr>
          <a:xfrm>
            <a:off x="9140734" y="3398465"/>
            <a:ext cx="49903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Nov ‘21</a:t>
            </a:r>
          </a:p>
        </p:txBody>
      </p:sp>
      <p:sp>
        <p:nvSpPr>
          <p:cNvPr id="414" name="TextBox 59"/>
          <p:cNvSpPr txBox="1"/>
          <p:nvPr/>
        </p:nvSpPr>
        <p:spPr>
          <a:xfrm>
            <a:off x="4160746" y="3045444"/>
            <a:ext cx="478016" cy="262891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6350">
            <a:solidFill>
              <a:schemeClr val="accent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chemeClr val="accent1"/>
                </a:solidFill>
              </a:defRPr>
            </a:lvl1pPr>
          </a:lstStyle>
          <a:p>
            <a:r>
              <a:t>1 ED</a:t>
            </a:r>
          </a:p>
        </p:txBody>
      </p:sp>
      <p:sp>
        <p:nvSpPr>
          <p:cNvPr id="415" name="Straight Connector 81"/>
          <p:cNvSpPr/>
          <p:nvPr/>
        </p:nvSpPr>
        <p:spPr>
          <a:xfrm>
            <a:off x="4543125" y="4049894"/>
            <a:ext cx="1" cy="562011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TextBox 82"/>
          <p:cNvSpPr txBox="1"/>
          <p:nvPr/>
        </p:nvSpPr>
        <p:spPr>
          <a:xfrm>
            <a:off x="4171115" y="4578682"/>
            <a:ext cx="79524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PICC met with patient and CHCS becomes payee</a:t>
            </a:r>
          </a:p>
        </p:txBody>
      </p:sp>
      <p:sp>
        <p:nvSpPr>
          <p:cNvPr id="417" name="Straight Connector 87"/>
          <p:cNvSpPr/>
          <p:nvPr/>
        </p:nvSpPr>
        <p:spPr>
          <a:xfrm>
            <a:off x="9278253" y="4040210"/>
            <a:ext cx="1" cy="1616947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TextBox 92"/>
          <p:cNvSpPr txBox="1"/>
          <p:nvPr/>
        </p:nvSpPr>
        <p:spPr>
          <a:xfrm>
            <a:off x="8843990" y="5657155"/>
            <a:ext cx="86852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Successfully Discharged From PICC</a:t>
            </a:r>
          </a:p>
        </p:txBody>
      </p:sp>
      <p:sp>
        <p:nvSpPr>
          <p:cNvPr id="419" name="Straight Connector 96"/>
          <p:cNvSpPr/>
          <p:nvPr/>
        </p:nvSpPr>
        <p:spPr>
          <a:xfrm>
            <a:off x="10555626" y="4040642"/>
            <a:ext cx="1" cy="548000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0" name="TextBox 97"/>
          <p:cNvSpPr txBox="1"/>
          <p:nvPr/>
        </p:nvSpPr>
        <p:spPr>
          <a:xfrm>
            <a:off x="10245156" y="4555952"/>
            <a:ext cx="693164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Follow up with Dr. IT</a:t>
            </a:r>
          </a:p>
        </p:txBody>
      </p:sp>
      <p:sp>
        <p:nvSpPr>
          <p:cNvPr id="421" name="Straight Connector 99"/>
          <p:cNvSpPr/>
          <p:nvPr/>
        </p:nvSpPr>
        <p:spPr>
          <a:xfrm>
            <a:off x="11657042" y="4057918"/>
            <a:ext cx="1" cy="1013651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2" name="TextBox 103"/>
          <p:cNvSpPr txBox="1"/>
          <p:nvPr/>
        </p:nvSpPr>
        <p:spPr>
          <a:xfrm>
            <a:off x="11220182" y="5140106"/>
            <a:ext cx="920353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Follow up with Dr. IT</a:t>
            </a:r>
          </a:p>
        </p:txBody>
      </p:sp>
      <p:sp>
        <p:nvSpPr>
          <p:cNvPr id="423" name="TextBox 52"/>
          <p:cNvSpPr txBox="1"/>
          <p:nvPr/>
        </p:nvSpPr>
        <p:spPr>
          <a:xfrm>
            <a:off x="10434723" y="3423622"/>
            <a:ext cx="488304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Dec ‘21</a:t>
            </a:r>
          </a:p>
        </p:txBody>
      </p:sp>
      <p:sp>
        <p:nvSpPr>
          <p:cNvPr id="424" name="TextBox 52"/>
          <p:cNvSpPr txBox="1"/>
          <p:nvPr/>
        </p:nvSpPr>
        <p:spPr>
          <a:xfrm>
            <a:off x="11670093" y="3423622"/>
            <a:ext cx="46132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Jan ‘22</a:t>
            </a:r>
          </a:p>
        </p:txBody>
      </p:sp>
      <p:sp>
        <p:nvSpPr>
          <p:cNvPr id="425" name="Straight Connector 69"/>
          <p:cNvSpPr/>
          <p:nvPr/>
        </p:nvSpPr>
        <p:spPr>
          <a:xfrm>
            <a:off x="5744931" y="4042629"/>
            <a:ext cx="1" cy="404867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6" name="Straight Connector 74"/>
          <p:cNvSpPr/>
          <p:nvPr/>
        </p:nvSpPr>
        <p:spPr>
          <a:xfrm>
            <a:off x="6134534" y="4055679"/>
            <a:ext cx="1" cy="1084428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7" name="TextBox 75"/>
          <p:cNvSpPr txBox="1"/>
          <p:nvPr/>
        </p:nvSpPr>
        <p:spPr>
          <a:xfrm>
            <a:off x="5752986" y="5134071"/>
            <a:ext cx="79524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Monthly provider appointment</a:t>
            </a:r>
          </a:p>
        </p:txBody>
      </p:sp>
      <p:sp>
        <p:nvSpPr>
          <p:cNvPr id="428" name="Straight Connector 76"/>
          <p:cNvSpPr/>
          <p:nvPr/>
        </p:nvSpPr>
        <p:spPr>
          <a:xfrm>
            <a:off x="8032243" y="4049376"/>
            <a:ext cx="1" cy="1191415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9" name="TextBox 83"/>
          <p:cNvSpPr txBox="1"/>
          <p:nvPr/>
        </p:nvSpPr>
        <p:spPr>
          <a:xfrm>
            <a:off x="7681155" y="5187344"/>
            <a:ext cx="74756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Moved home with family</a:t>
            </a:r>
          </a:p>
        </p:txBody>
      </p:sp>
      <p:sp>
        <p:nvSpPr>
          <p:cNvPr id="430" name="TextBox 71"/>
          <p:cNvSpPr txBox="1"/>
          <p:nvPr/>
        </p:nvSpPr>
        <p:spPr>
          <a:xfrm>
            <a:off x="434557" y="3034664"/>
            <a:ext cx="478016" cy="262891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6350">
            <a:solidFill>
              <a:schemeClr val="accent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chemeClr val="accent1"/>
                </a:solidFill>
              </a:defRPr>
            </a:lvl1pPr>
          </a:lstStyle>
          <a:p>
            <a:r>
              <a:t>1 ED</a:t>
            </a:r>
          </a:p>
        </p:txBody>
      </p:sp>
      <p:sp>
        <p:nvSpPr>
          <p:cNvPr id="431" name="TextBox 78"/>
          <p:cNvSpPr txBox="1"/>
          <p:nvPr/>
        </p:nvSpPr>
        <p:spPr>
          <a:xfrm>
            <a:off x="1645140" y="3034664"/>
            <a:ext cx="478016" cy="262891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6350">
            <a:solidFill>
              <a:schemeClr val="accent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chemeClr val="accent1"/>
                </a:solidFill>
              </a:defRPr>
            </a:lvl1pPr>
          </a:lstStyle>
          <a:p>
            <a:r>
              <a:t>1 ED</a:t>
            </a:r>
          </a:p>
        </p:txBody>
      </p:sp>
      <p:sp>
        <p:nvSpPr>
          <p:cNvPr id="432" name="TextBox 84"/>
          <p:cNvSpPr txBox="1"/>
          <p:nvPr/>
        </p:nvSpPr>
        <p:spPr>
          <a:xfrm>
            <a:off x="5423848" y="3045070"/>
            <a:ext cx="478016" cy="262891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6350">
            <a:solidFill>
              <a:schemeClr val="accent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chemeClr val="accent1"/>
                </a:solidFill>
              </a:defRPr>
            </a:lvl1pPr>
          </a:lstStyle>
          <a:p>
            <a:r>
              <a:t>1 ED</a:t>
            </a:r>
          </a:p>
        </p:txBody>
      </p:sp>
      <p:sp>
        <p:nvSpPr>
          <p:cNvPr id="433" name="TextBox 89"/>
          <p:cNvSpPr txBox="1"/>
          <p:nvPr/>
        </p:nvSpPr>
        <p:spPr>
          <a:xfrm>
            <a:off x="3439517" y="4579508"/>
            <a:ext cx="79524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Monthly provider appointment</a:t>
            </a:r>
          </a:p>
        </p:txBody>
      </p:sp>
      <p:sp>
        <p:nvSpPr>
          <p:cNvPr id="434" name="Straight Connector 93"/>
          <p:cNvSpPr/>
          <p:nvPr/>
        </p:nvSpPr>
        <p:spPr>
          <a:xfrm>
            <a:off x="3843926" y="4042630"/>
            <a:ext cx="1" cy="545679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5" name="TextBox 61"/>
          <p:cNvSpPr txBox="1"/>
          <p:nvPr/>
        </p:nvSpPr>
        <p:spPr>
          <a:xfrm>
            <a:off x="743574" y="4578682"/>
            <a:ext cx="79524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Monthly provider appointment</a:t>
            </a:r>
          </a:p>
        </p:txBody>
      </p:sp>
      <p:sp>
        <p:nvSpPr>
          <p:cNvPr id="436" name="Straight Connector 62"/>
          <p:cNvSpPr/>
          <p:nvPr/>
        </p:nvSpPr>
        <p:spPr>
          <a:xfrm flipH="1">
            <a:off x="1147984" y="4041804"/>
            <a:ext cx="1" cy="545679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7" name="TextBox 70"/>
          <p:cNvSpPr txBox="1"/>
          <p:nvPr/>
        </p:nvSpPr>
        <p:spPr>
          <a:xfrm>
            <a:off x="4743953" y="5415245"/>
            <a:ext cx="79524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Monthly provider appointment</a:t>
            </a:r>
          </a:p>
        </p:txBody>
      </p:sp>
      <p:sp>
        <p:nvSpPr>
          <p:cNvPr id="438" name="Straight Connector 73"/>
          <p:cNvSpPr/>
          <p:nvPr/>
        </p:nvSpPr>
        <p:spPr>
          <a:xfrm>
            <a:off x="5148362" y="4047776"/>
            <a:ext cx="1" cy="1376269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9" name="Straight Connector 85"/>
          <p:cNvSpPr/>
          <p:nvPr/>
        </p:nvSpPr>
        <p:spPr>
          <a:xfrm>
            <a:off x="7002296" y="4055679"/>
            <a:ext cx="1" cy="1084428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0" name="TextBox 86"/>
          <p:cNvSpPr txBox="1"/>
          <p:nvPr/>
        </p:nvSpPr>
        <p:spPr>
          <a:xfrm>
            <a:off x="6590504" y="5126054"/>
            <a:ext cx="79524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Monthly provider appointment</a:t>
            </a:r>
          </a:p>
        </p:txBody>
      </p:sp>
      <p:sp>
        <p:nvSpPr>
          <p:cNvPr id="441" name="Straight Connector 94"/>
          <p:cNvSpPr/>
          <p:nvPr/>
        </p:nvSpPr>
        <p:spPr>
          <a:xfrm>
            <a:off x="7334159" y="4055677"/>
            <a:ext cx="1" cy="324569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" name="TextBox 95"/>
          <p:cNvSpPr txBox="1"/>
          <p:nvPr/>
        </p:nvSpPr>
        <p:spPr>
          <a:xfrm>
            <a:off x="6986190" y="4380245"/>
            <a:ext cx="711193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Utilized Crisis Line</a:t>
            </a:r>
          </a:p>
        </p:txBody>
      </p:sp>
      <p:sp>
        <p:nvSpPr>
          <p:cNvPr id="443" name="Straight Connector 105"/>
          <p:cNvSpPr/>
          <p:nvPr/>
        </p:nvSpPr>
        <p:spPr>
          <a:xfrm>
            <a:off x="8446607" y="4025691"/>
            <a:ext cx="1832" cy="414416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4" name="TextBox 107"/>
          <p:cNvSpPr txBox="1"/>
          <p:nvPr/>
        </p:nvSpPr>
        <p:spPr>
          <a:xfrm>
            <a:off x="8036646" y="4426055"/>
            <a:ext cx="79524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Monthly provider appointment</a:t>
            </a:r>
          </a:p>
        </p:txBody>
      </p:sp>
      <p:sp>
        <p:nvSpPr>
          <p:cNvPr id="445" name="Straight Connector 109"/>
          <p:cNvSpPr/>
          <p:nvPr/>
        </p:nvSpPr>
        <p:spPr>
          <a:xfrm>
            <a:off x="10199436" y="4047776"/>
            <a:ext cx="1" cy="1634479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6" name="TextBox 111"/>
          <p:cNvSpPr txBox="1"/>
          <p:nvPr/>
        </p:nvSpPr>
        <p:spPr>
          <a:xfrm>
            <a:off x="9811371" y="5682315"/>
            <a:ext cx="79524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Monthly provider appointment</a:t>
            </a:r>
          </a:p>
        </p:txBody>
      </p:sp>
      <p:sp>
        <p:nvSpPr>
          <p:cNvPr id="447" name="Straight Connector 112"/>
          <p:cNvSpPr/>
          <p:nvPr/>
        </p:nvSpPr>
        <p:spPr>
          <a:xfrm>
            <a:off x="9707427" y="4040210"/>
            <a:ext cx="1" cy="782870"/>
          </a:xfrm>
          <a:prstGeom prst="line">
            <a:avLst/>
          </a:prstGeom>
          <a:ln w="19050">
            <a:solidFill>
              <a:srgbClr val="B452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8" name="TextBox 113"/>
          <p:cNvSpPr txBox="1"/>
          <p:nvPr/>
        </p:nvSpPr>
        <p:spPr>
          <a:xfrm>
            <a:off x="9360845" y="4823078"/>
            <a:ext cx="69316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B452FF"/>
                </a:solidFill>
              </a:defRPr>
            </a:lvl1pPr>
          </a:lstStyle>
          <a:p>
            <a:r>
              <a:t>Birth Certificated obtained through PICC</a:t>
            </a:r>
          </a:p>
        </p:txBody>
      </p:sp>
      <p:grpSp>
        <p:nvGrpSpPr>
          <p:cNvPr id="460" name="Group 90"/>
          <p:cNvGrpSpPr/>
          <p:nvPr/>
        </p:nvGrpSpPr>
        <p:grpSpPr>
          <a:xfrm>
            <a:off x="544673" y="3752362"/>
            <a:ext cx="11405067" cy="473782"/>
            <a:chOff x="0" y="0"/>
            <a:chExt cx="11405066" cy="473781"/>
          </a:xfrm>
        </p:grpSpPr>
        <p:sp>
          <p:nvSpPr>
            <p:cNvPr id="449" name="Straight Connector 98"/>
            <p:cNvSpPr/>
            <p:nvPr/>
          </p:nvSpPr>
          <p:spPr>
            <a:xfrm flipH="1">
              <a:off x="-1" y="0"/>
              <a:ext cx="1" cy="473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0" name="Straight Connector 101"/>
            <p:cNvSpPr/>
            <p:nvPr/>
          </p:nvSpPr>
          <p:spPr>
            <a:xfrm>
              <a:off x="8870610" y="0"/>
              <a:ext cx="1" cy="473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1" name="Straight Connector 104"/>
            <p:cNvSpPr/>
            <p:nvPr/>
          </p:nvSpPr>
          <p:spPr>
            <a:xfrm>
              <a:off x="6336149" y="0"/>
              <a:ext cx="1" cy="473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2" name="Straight Connector 106"/>
            <p:cNvSpPr/>
            <p:nvPr/>
          </p:nvSpPr>
          <p:spPr>
            <a:xfrm>
              <a:off x="7603379" y="0"/>
              <a:ext cx="1" cy="473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3" name="Straight Connector 108"/>
            <p:cNvSpPr/>
            <p:nvPr/>
          </p:nvSpPr>
          <p:spPr>
            <a:xfrm>
              <a:off x="5068919" y="0"/>
              <a:ext cx="1" cy="473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4" name="Straight Connector 110"/>
            <p:cNvSpPr/>
            <p:nvPr/>
          </p:nvSpPr>
          <p:spPr>
            <a:xfrm>
              <a:off x="11405062" y="0"/>
              <a:ext cx="1" cy="473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5" name="Straight Connector 119"/>
            <p:cNvSpPr/>
            <p:nvPr/>
          </p:nvSpPr>
          <p:spPr>
            <a:xfrm>
              <a:off x="3801689" y="0"/>
              <a:ext cx="1" cy="473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6" name="Straight Connector 121"/>
            <p:cNvSpPr/>
            <p:nvPr/>
          </p:nvSpPr>
          <p:spPr>
            <a:xfrm>
              <a:off x="1267229" y="0"/>
              <a:ext cx="1" cy="473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7" name="Straight Connector 123"/>
            <p:cNvSpPr/>
            <p:nvPr/>
          </p:nvSpPr>
          <p:spPr>
            <a:xfrm>
              <a:off x="2534459" y="0"/>
              <a:ext cx="1" cy="473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8" name="Straight Connector 133"/>
            <p:cNvSpPr/>
            <p:nvPr/>
          </p:nvSpPr>
          <p:spPr>
            <a:xfrm>
              <a:off x="10137839" y="0"/>
              <a:ext cx="1" cy="473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9" name="Straight Connector 137"/>
            <p:cNvSpPr/>
            <p:nvPr/>
          </p:nvSpPr>
          <p:spPr>
            <a:xfrm>
              <a:off x="3" y="266704"/>
              <a:ext cx="11405063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rrently PICC has a 4 clinicians, 2 mental health officers, 1 paramedic.…"/>
          <p:cNvSpPr txBox="1">
            <a:spLocks noGrp="1"/>
          </p:cNvSpPr>
          <p:nvPr>
            <p:ph type="body" idx="1"/>
          </p:nvPr>
        </p:nvSpPr>
        <p:spPr>
          <a:xfrm>
            <a:off x="835139" y="984798"/>
            <a:ext cx="10515600" cy="49430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34873" indent="-134873" defTabSz="539495">
              <a:spcBef>
                <a:spcPts val="500"/>
              </a:spcBef>
              <a:defRPr sz="2537"/>
            </a:pPr>
            <a:r>
              <a:rPr lang="en-US" dirty="0"/>
              <a:t>Team Members: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dirty="0"/>
              <a:t>4 </a:t>
            </a:r>
            <a:r>
              <a:rPr lang="en-US" dirty="0"/>
              <a:t>Qualified Mental Health Professionals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dirty="0"/>
              <a:t>2 </a:t>
            </a:r>
            <a:r>
              <a:rPr lang="en-US" dirty="0"/>
              <a:t>Mental Health Unit Officers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lang="en-US" dirty="0"/>
              <a:t>2 Mobile Integrated Healthcare Paramedics 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2537"/>
            </a:pPr>
            <a:r>
              <a:rPr dirty="0"/>
              <a:t>Additional staff: </a:t>
            </a:r>
            <a:endParaRPr lang="en-US" dirty="0"/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lang="en-US" dirty="0"/>
              <a:t>.5 LVN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lang="en-US" dirty="0"/>
              <a:t>.25 </a:t>
            </a:r>
            <a:r>
              <a:rPr dirty="0"/>
              <a:t>Clinic </a:t>
            </a:r>
            <a:r>
              <a:rPr lang="en-US" dirty="0"/>
              <a:t>A</a:t>
            </a:r>
            <a:r>
              <a:rPr dirty="0"/>
              <a:t>dministrator</a:t>
            </a:r>
            <a:endParaRPr lang="en-US" dirty="0"/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lang="en-US" dirty="0"/>
              <a:t>.5 Front Desk Clerk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r>
              <a:rPr lang="en-US" dirty="0"/>
              <a:t>.5 Psychiatrist</a:t>
            </a:r>
          </a:p>
          <a:p>
            <a:pPr marL="630173" lvl="1" indent="-134873" defTabSz="539495">
              <a:spcBef>
                <a:spcPts val="500"/>
              </a:spcBef>
              <a:defRPr sz="2537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2537"/>
            </a:pPr>
            <a:r>
              <a:rPr dirty="0"/>
              <a:t>PICC </a:t>
            </a:r>
            <a:r>
              <a:rPr lang="en-US" dirty="0"/>
              <a:t>works 6 days a week from </a:t>
            </a:r>
            <a:r>
              <a:rPr dirty="0"/>
              <a:t>8:30am- 5:30pm</a:t>
            </a:r>
            <a:r>
              <a:rPr lang="en-US" dirty="0"/>
              <a:t> and has someone dedicated to on call coverage 24/7</a:t>
            </a: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  <a:p>
            <a:pPr marL="134873" indent="-134873" defTabSz="539495">
              <a:spcBef>
                <a:spcPts val="500"/>
              </a:spcBef>
              <a:defRPr sz="1651"/>
            </a:pPr>
            <a:endParaRPr dirty="0"/>
          </a:p>
        </p:txBody>
      </p:sp>
      <p:pic>
        <p:nvPicPr>
          <p:cNvPr id="464" name="Picture 91" descr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2562"/>
            <a:ext cx="1822137" cy="3954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122">
            <a:extLst>
              <a:ext uri="{FF2B5EF4-FFF2-40B4-BE49-F238E27FC236}">
                <a16:creationId xmlns:a16="http://schemas.microsoft.com/office/drawing/2014/main" id="{F9DC252E-FCAF-9C44-BB8F-C72D21C4B526}"/>
              </a:ext>
            </a:extLst>
          </p:cNvPr>
          <p:cNvSpPr txBox="1"/>
          <p:nvPr/>
        </p:nvSpPr>
        <p:spPr>
          <a:xfrm>
            <a:off x="42647" y="-21305"/>
            <a:ext cx="1210058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1874500" algn="r"/>
              </a:tabLst>
              <a:defRPr sz="2400"/>
            </a:pPr>
            <a:r>
              <a:rPr dirty="0"/>
              <a:t>PROGRAM FOR INTENSIVE CARE COORDINATION</a:t>
            </a:r>
            <a:r>
              <a:rPr sz="2000" dirty="0"/>
              <a:t>	</a:t>
            </a:r>
            <a:r>
              <a:rPr b="1" dirty="0"/>
              <a:t> </a:t>
            </a:r>
            <a:endParaRPr lang="en-US" b="1" dirty="0"/>
          </a:p>
          <a:p>
            <a:pPr>
              <a:tabLst>
                <a:tab pos="11874500" algn="r"/>
              </a:tabLst>
              <a:defRPr sz="2400"/>
            </a:pPr>
            <a:r>
              <a:rPr lang="en-US" b="1" dirty="0"/>
              <a:t>Team Details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5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Rectangle 28"/>
          <p:cNvSpPr/>
          <p:nvPr/>
        </p:nvSpPr>
        <p:spPr>
          <a:xfrm>
            <a:off x="461330" y="480059"/>
            <a:ext cx="3442554" cy="2788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1366138"/>
            <a:ext cx="3122143" cy="1030310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Rectangle 30"/>
          <p:cNvSpPr/>
          <p:nvPr/>
        </p:nvSpPr>
        <p:spPr>
          <a:xfrm>
            <a:off x="8135997" y="487089"/>
            <a:ext cx="3588175" cy="27810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18" y="1531055"/>
            <a:ext cx="3252904" cy="707506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Rectangle 32"/>
          <p:cNvSpPr/>
          <p:nvPr/>
        </p:nvSpPr>
        <p:spPr>
          <a:xfrm>
            <a:off x="461330" y="3603669"/>
            <a:ext cx="3442554" cy="2788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9" y="4192249"/>
            <a:ext cx="3104944" cy="1583522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Rectangle 34"/>
          <p:cNvSpPr/>
          <p:nvPr/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75" y="1809577"/>
            <a:ext cx="3252904" cy="3252904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Rectangle 36"/>
          <p:cNvSpPr/>
          <p:nvPr/>
        </p:nvSpPr>
        <p:spPr>
          <a:xfrm>
            <a:off x="8129502" y="3603669"/>
            <a:ext cx="3601168" cy="2788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6" name="Picture 10" descr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518" y="4650035"/>
            <a:ext cx="3252904" cy="674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8578F4DF8A64995801129BD0846C9" ma:contentTypeVersion="14" ma:contentTypeDescription="Create a new document." ma:contentTypeScope="" ma:versionID="453ea13ae81a1579606c16dd6ecbac3f">
  <xsd:schema xmlns:xsd="http://www.w3.org/2001/XMLSchema" xmlns:xs="http://www.w3.org/2001/XMLSchema" xmlns:p="http://schemas.microsoft.com/office/2006/metadata/properties" xmlns:ns2="aa32d5f1-cc9d-416f-a15a-d9caa28eac8b" xmlns:ns3="caa9d9af-45e5-45b6-89da-4163862f6354" targetNamespace="http://schemas.microsoft.com/office/2006/metadata/properties" ma:root="true" ma:fieldsID="a8a682b83664e87d0e7147b5726b740c" ns2:_="" ns3:_="">
    <xsd:import namespace="aa32d5f1-cc9d-416f-a15a-d9caa28eac8b"/>
    <xsd:import namespace="caa9d9af-45e5-45b6-89da-4163862f6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2d5f1-cc9d-416f-a15a-d9caa28eac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00aa4bc-d1c9-4ec1-8de8-382554b141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9d9af-45e5-45b6-89da-4163862f6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acd6890-07dc-4967-9fc2-07004d03fe45}" ma:internalName="TaxCatchAll" ma:showField="CatchAllData" ma:web="caa9d9af-45e5-45b6-89da-4163862f6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2d5f1-cc9d-416f-a15a-d9caa28eac8b">
      <Terms xmlns="http://schemas.microsoft.com/office/infopath/2007/PartnerControls"/>
    </lcf76f155ced4ddcb4097134ff3c332f>
    <TaxCatchAll xmlns="caa9d9af-45e5-45b6-89da-4163862f6354" xsi:nil="true"/>
  </documentManagement>
</p:properties>
</file>

<file path=customXml/itemProps1.xml><?xml version="1.0" encoding="utf-8"?>
<ds:datastoreItem xmlns:ds="http://schemas.openxmlformats.org/officeDocument/2006/customXml" ds:itemID="{2910A167-8243-4A6D-BD69-322FF2CDC39F}"/>
</file>

<file path=customXml/itemProps2.xml><?xml version="1.0" encoding="utf-8"?>
<ds:datastoreItem xmlns:ds="http://schemas.openxmlformats.org/officeDocument/2006/customXml" ds:itemID="{7CD8E819-3018-41F4-9EB9-2FC68BD0C6DF}"/>
</file>

<file path=customXml/itemProps3.xml><?xml version="1.0" encoding="utf-8"?>
<ds:datastoreItem xmlns:ds="http://schemas.openxmlformats.org/officeDocument/2006/customXml" ds:itemID="{C8827DC5-EA67-41D2-BA48-BC17F461E48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Macintosh PowerPoint</Application>
  <PresentationFormat>Widescreen</PresentationFormat>
  <Paragraphs>187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Kellie Burnam</cp:lastModifiedBy>
  <cp:revision>1</cp:revision>
  <dcterms:modified xsi:type="dcterms:W3CDTF">2023-01-09T21:26:15Z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0x010100C938578F4DF8A64995801129BD0846C9</vt:lpwstr>
  </property>
</Properties>
</file>