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81"/>
  </p:sldMasterIdLst>
  <p:notesMasterIdLst>
    <p:notesMasterId r:id="rId319"/>
  </p:notesMasterIdLst>
  <p:handoutMasterIdLst>
    <p:handoutMasterId r:id="rId320"/>
  </p:handoutMasterIdLst>
  <p:sldIdLst>
    <p:sldId id="994" r:id="rId282"/>
    <p:sldId id="995" r:id="rId283"/>
    <p:sldId id="275" r:id="rId284"/>
    <p:sldId id="276" r:id="rId285"/>
    <p:sldId id="278" r:id="rId286"/>
    <p:sldId id="1036" r:id="rId287"/>
    <p:sldId id="996" r:id="rId288"/>
    <p:sldId id="967" r:id="rId289"/>
    <p:sldId id="1019" r:id="rId290"/>
    <p:sldId id="887" r:id="rId291"/>
    <p:sldId id="997" r:id="rId292"/>
    <p:sldId id="999" r:id="rId293"/>
    <p:sldId id="1000" r:id="rId294"/>
    <p:sldId id="960" r:id="rId295"/>
    <p:sldId id="1004" r:id="rId296"/>
    <p:sldId id="1002" r:id="rId297"/>
    <p:sldId id="1039" r:id="rId298"/>
    <p:sldId id="1016" r:id="rId299"/>
    <p:sldId id="1025" r:id="rId300"/>
    <p:sldId id="1026" r:id="rId301"/>
    <p:sldId id="1027" r:id="rId302"/>
    <p:sldId id="889" r:id="rId303"/>
    <p:sldId id="951" r:id="rId304"/>
    <p:sldId id="1005" r:id="rId305"/>
    <p:sldId id="1006" r:id="rId306"/>
    <p:sldId id="1022" r:id="rId307"/>
    <p:sldId id="1024" r:id="rId308"/>
    <p:sldId id="891" r:id="rId309"/>
    <p:sldId id="975" r:id="rId310"/>
    <p:sldId id="1033" r:id="rId311"/>
    <p:sldId id="924" r:id="rId312"/>
    <p:sldId id="1010" r:id="rId313"/>
    <p:sldId id="1012" r:id="rId314"/>
    <p:sldId id="1013" r:id="rId315"/>
    <p:sldId id="1037" r:id="rId316"/>
    <p:sldId id="1038" r:id="rId317"/>
    <p:sldId id="892" r:id="rId3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376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slide" Target="slides/slide18.xml"/><Relationship Id="rId303" Type="http://schemas.openxmlformats.org/officeDocument/2006/relationships/slide" Target="slides/slide22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324" Type="http://schemas.openxmlformats.org/officeDocument/2006/relationships/tableStyles" Target="tableStyles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customXml" Target="../customXml/item226.xml"/><Relationship Id="rId247" Type="http://schemas.openxmlformats.org/officeDocument/2006/relationships/customXml" Target="../customXml/item247.xml"/><Relationship Id="rId107" Type="http://schemas.openxmlformats.org/officeDocument/2006/relationships/customXml" Target="../customXml/item107.xml"/><Relationship Id="rId268" Type="http://schemas.openxmlformats.org/officeDocument/2006/relationships/customXml" Target="../customXml/item268.xml"/><Relationship Id="rId289" Type="http://schemas.openxmlformats.org/officeDocument/2006/relationships/slide" Target="slides/slide8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314" Type="http://schemas.openxmlformats.org/officeDocument/2006/relationships/slide" Target="slides/slide33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customXml" Target="../customXml/item237.xml"/><Relationship Id="rId258" Type="http://schemas.openxmlformats.org/officeDocument/2006/relationships/customXml" Target="../customXml/item258.xml"/><Relationship Id="rId279" Type="http://schemas.openxmlformats.org/officeDocument/2006/relationships/customXml" Target="../customXml/item279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290" Type="http://schemas.openxmlformats.org/officeDocument/2006/relationships/slide" Target="slides/slide9.xml"/><Relationship Id="rId304" Type="http://schemas.openxmlformats.org/officeDocument/2006/relationships/slide" Target="slides/slide23.xml"/><Relationship Id="rId325" Type="http://schemas.microsoft.com/office/2015/10/relationships/revisionInfo" Target="revisionInfo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customXml" Target="../customXml/item227.xml"/><Relationship Id="rId248" Type="http://schemas.openxmlformats.org/officeDocument/2006/relationships/customXml" Target="../customXml/item248.xml"/><Relationship Id="rId269" Type="http://schemas.openxmlformats.org/officeDocument/2006/relationships/customXml" Target="../customXml/item269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315" Type="http://schemas.openxmlformats.org/officeDocument/2006/relationships/slide" Target="slides/slide34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259" Type="http://schemas.openxmlformats.org/officeDocument/2006/relationships/customXml" Target="../customXml/item259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291" Type="http://schemas.openxmlformats.org/officeDocument/2006/relationships/slide" Target="slides/slide10.xml"/><Relationship Id="rId305" Type="http://schemas.openxmlformats.org/officeDocument/2006/relationships/slide" Target="slides/slide24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customXml" Target="../customXml/item228.xml"/><Relationship Id="rId249" Type="http://schemas.openxmlformats.org/officeDocument/2006/relationships/customXml" Target="../customXml/item249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281" Type="http://schemas.openxmlformats.org/officeDocument/2006/relationships/slideMaster" Target="slideMasters/slideMaster1.xml"/><Relationship Id="rId316" Type="http://schemas.openxmlformats.org/officeDocument/2006/relationships/slide" Target="slides/slide35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customXml" Target="../customXml/item218.xml"/><Relationship Id="rId239" Type="http://schemas.openxmlformats.org/officeDocument/2006/relationships/customXml" Target="../customXml/item239.xml"/><Relationship Id="rId250" Type="http://schemas.openxmlformats.org/officeDocument/2006/relationships/customXml" Target="../customXml/item250.xml"/><Relationship Id="rId271" Type="http://schemas.openxmlformats.org/officeDocument/2006/relationships/customXml" Target="../customXml/item271.xml"/><Relationship Id="rId292" Type="http://schemas.openxmlformats.org/officeDocument/2006/relationships/slide" Target="slides/slide11.xml"/><Relationship Id="rId306" Type="http://schemas.openxmlformats.org/officeDocument/2006/relationships/slide" Target="slides/slide25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240" Type="http://schemas.openxmlformats.org/officeDocument/2006/relationships/customXml" Target="../customXml/item240.xml"/><Relationship Id="rId261" Type="http://schemas.openxmlformats.org/officeDocument/2006/relationships/customXml" Target="../customXml/item261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282" Type="http://schemas.openxmlformats.org/officeDocument/2006/relationships/slide" Target="slides/slide1.xml"/><Relationship Id="rId312" Type="http://schemas.openxmlformats.org/officeDocument/2006/relationships/slide" Target="slides/slide31.xml"/><Relationship Id="rId317" Type="http://schemas.openxmlformats.org/officeDocument/2006/relationships/slide" Target="slides/slide36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customXml" Target="../customXml/item21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0" Type="http://schemas.openxmlformats.org/officeDocument/2006/relationships/customXml" Target="../customXml/item230.xml"/><Relationship Id="rId235" Type="http://schemas.openxmlformats.org/officeDocument/2006/relationships/customXml" Target="../customXml/item235.xml"/><Relationship Id="rId251" Type="http://schemas.openxmlformats.org/officeDocument/2006/relationships/customXml" Target="../customXml/item251.xml"/><Relationship Id="rId256" Type="http://schemas.openxmlformats.org/officeDocument/2006/relationships/customXml" Target="../customXml/item256.xml"/><Relationship Id="rId277" Type="http://schemas.openxmlformats.org/officeDocument/2006/relationships/customXml" Target="../customXml/item277.xml"/><Relationship Id="rId298" Type="http://schemas.openxmlformats.org/officeDocument/2006/relationships/slide" Target="slides/slide17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72" Type="http://schemas.openxmlformats.org/officeDocument/2006/relationships/customXml" Target="../customXml/item272.xml"/><Relationship Id="rId293" Type="http://schemas.openxmlformats.org/officeDocument/2006/relationships/slide" Target="slides/slide12.xml"/><Relationship Id="rId302" Type="http://schemas.openxmlformats.org/officeDocument/2006/relationships/slide" Target="slides/slide21.xml"/><Relationship Id="rId307" Type="http://schemas.openxmlformats.org/officeDocument/2006/relationships/slide" Target="slides/slide26.xml"/><Relationship Id="rId323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customXml" Target="../customXml/item220.xml"/><Relationship Id="rId225" Type="http://schemas.openxmlformats.org/officeDocument/2006/relationships/customXml" Target="../customXml/item225.xml"/><Relationship Id="rId241" Type="http://schemas.openxmlformats.org/officeDocument/2006/relationships/customXml" Target="../customXml/item241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slide" Target="slides/slide7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262" Type="http://schemas.openxmlformats.org/officeDocument/2006/relationships/customXml" Target="../customXml/item262.xml"/><Relationship Id="rId283" Type="http://schemas.openxmlformats.org/officeDocument/2006/relationships/slide" Target="slides/slide2.xml"/><Relationship Id="rId313" Type="http://schemas.openxmlformats.org/officeDocument/2006/relationships/slide" Target="slides/slide32.xml"/><Relationship Id="rId318" Type="http://schemas.openxmlformats.org/officeDocument/2006/relationships/slide" Target="slides/slide3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customXml" Target="../customXml/item21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customXml" Target="../customXml/item278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customXml" Target="../customXml/item273.xml"/><Relationship Id="rId294" Type="http://schemas.openxmlformats.org/officeDocument/2006/relationships/slide" Target="slides/slide13.xml"/><Relationship Id="rId308" Type="http://schemas.openxmlformats.org/officeDocument/2006/relationships/slide" Target="slides/slide27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slide" Target="slides/slide3.xml"/><Relationship Id="rId319" Type="http://schemas.openxmlformats.org/officeDocument/2006/relationships/notesMaster" Target="notesMasters/notesMaster1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customXml" Target="../customXml/item274.xml"/><Relationship Id="rId295" Type="http://schemas.openxmlformats.org/officeDocument/2006/relationships/slide" Target="slides/slide14.xml"/><Relationship Id="rId309" Type="http://schemas.openxmlformats.org/officeDocument/2006/relationships/slide" Target="slides/slide28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320" Type="http://schemas.openxmlformats.org/officeDocument/2006/relationships/handoutMaster" Target="handoutMasters/handoutMaster1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customXml" Target="../customXml/item264.xml"/><Relationship Id="rId285" Type="http://schemas.openxmlformats.org/officeDocument/2006/relationships/slide" Target="slides/slide4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310" Type="http://schemas.openxmlformats.org/officeDocument/2006/relationships/slide" Target="slides/slide29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customXml" Target="../customXml/item275.xml"/><Relationship Id="rId296" Type="http://schemas.openxmlformats.org/officeDocument/2006/relationships/slide" Target="slides/slide15.xml"/><Relationship Id="rId300" Type="http://schemas.openxmlformats.org/officeDocument/2006/relationships/slide" Target="slides/slide19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321" Type="http://schemas.openxmlformats.org/officeDocument/2006/relationships/presProps" Target="presProps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customXml" Target="../customXml/item265.xml"/><Relationship Id="rId286" Type="http://schemas.openxmlformats.org/officeDocument/2006/relationships/slide" Target="slides/slide5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311" Type="http://schemas.openxmlformats.org/officeDocument/2006/relationships/slide" Target="slides/slide30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ustomXml" Target="../customXml/item255.xml"/><Relationship Id="rId276" Type="http://schemas.openxmlformats.org/officeDocument/2006/relationships/customXml" Target="../customXml/item276.xml"/><Relationship Id="rId297" Type="http://schemas.openxmlformats.org/officeDocument/2006/relationships/slide" Target="slides/slide16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slide" Target="slides/slide20.xml"/><Relationship Id="rId322" Type="http://schemas.openxmlformats.org/officeDocument/2006/relationships/viewProps" Target="view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customXml" Target="../customXml/item266.xml"/><Relationship Id="rId287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04A56FFB-FB2C-4DC7-945B-7947B584D1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D9AC0-4B2D-4EB1-8448-1D0A8F19913C}" type="datetimeFigureOut">
              <a:rPr lang="en-US" smtClean="0"/>
              <a:t>2/2/2018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2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fld id="{7384DC24-36B0-43B7-8B61-74B1C4F83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3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1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A823E9-30EF-48AE-A878-409B5E5E63C3}" type="slidenum">
              <a:rPr lang="en-US" altLang="en-US" smtClean="0">
                <a:cs typeface="Arial" charset="0"/>
              </a:rPr>
              <a:pPr eaLnBrk="1" hangingPunct="1"/>
              <a:t>10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A823E9-30EF-48AE-A878-409B5E5E63C3}" type="slidenum">
              <a:rPr lang="en-US" altLang="en-US" smtClean="0">
                <a:cs typeface="Arial" charset="0"/>
              </a:rPr>
              <a:pPr eaLnBrk="1" hangingPunct="1"/>
              <a:t>14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A9DC3-D116-449A-9061-EA3EA590328E}" type="slidenum">
              <a:rPr lang="en-US" altLang="en-US" smtClean="0">
                <a:cs typeface="Arial" charset="0"/>
              </a:rPr>
              <a:pPr eaLnBrk="1" hangingPunct="1"/>
              <a:t>22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8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EA5AAA-3EA6-41BE-8E86-766378ABC9C6}" type="slidenum">
              <a:rPr lang="en-US" sz="1200">
                <a:cs typeface="Arial" charset="0"/>
              </a:rPr>
              <a:pPr eaLnBrk="1" hangingPunct="1"/>
              <a:t>26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0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28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5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31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1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E334-588B-4864-AB33-0BCA648A6AAA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E74F-B6EB-4837-B993-95FDD1AED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2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4127-08F8-4CDF-A4A8-E2CFD76B71F1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A165-E9F3-49F8-B8C0-A85070F39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2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DDCE-F29C-4C47-8E49-BECB5276CFCE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B295-6F6E-4F52-B438-92887245B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6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F14D-D1DF-4EA4-A5F0-23D1E633B612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609A-1CC6-4253-81FB-9358E54FA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0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4B3D-92A9-468E-88D5-421887761418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3E56-83EF-43FF-B23F-3AA3FB631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A0D11-473C-46A9-BD9E-98C99BCB9639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879D-ED0B-426A-A56A-14D172E31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8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17A2-5A66-4745-A70A-CD7C026D354A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B456-EF63-4081-898C-9BC2109DC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0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2737-FB79-4661-B504-FF9E3BBF3DE7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835C-AAB2-4AF8-8990-C814A7CDE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1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087D-E873-420D-AAA1-683E5948C561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9426-24A4-4073-80F9-A7C356B4F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B84D-0282-408C-8E20-DE278010ED94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59D4-C491-488E-8D8E-E9B9268CC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2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359-837D-4CB6-ACBC-197AA1B858D6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41CB-FEA7-450B-A2B6-5A19E732F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3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27A3-B62F-45C5-B06B-D2818AC40DFF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8E9D-2F48-445B-A543-C87413D43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9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5DC267C-0207-4AFF-8144-4BF6BFB88464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086D9C-F57F-4257-A5AC-EDC1855E6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8" r:id="rId2"/>
    <p:sldLayoutId id="214748374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9" r:id="rId9"/>
    <p:sldLayoutId id="2147483744" r:id="rId10"/>
    <p:sldLayoutId id="2147483745" r:id="rId11"/>
    <p:sldLayoutId id="214748374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990" y="685800"/>
            <a:ext cx="8709062" cy="1593702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5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Resident Survey</a:t>
            </a:r>
            <a:br>
              <a:rPr lang="en-US" altLang="en-US" sz="5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en-US" sz="4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Durham County, North Carolina</a:t>
            </a:r>
            <a:endParaRPr lang="en-US" altLang="en-US" sz="4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066585"/>
            <a:ext cx="8737600" cy="3232615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2400" dirty="0"/>
              <a:t>Presented by</a:t>
            </a:r>
          </a:p>
          <a:p>
            <a:pPr marL="0" indent="0" algn="r" eaLnBrk="1" hangingPunct="1">
              <a:buFontTx/>
              <a:buNone/>
            </a:pPr>
            <a:endParaRPr lang="en-US" altLang="en-US" sz="3600" i="1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r" eaLnBrk="1" hangingPunct="1">
              <a:buFontTx/>
              <a:buNone/>
            </a:pPr>
            <a:r>
              <a:rPr lang="en-US" altLang="en-US" sz="2400" dirty="0"/>
              <a:t> February 2018</a:t>
            </a:r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34" y="3136884"/>
            <a:ext cx="4877353" cy="245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Jayfu\AppData\Local\Microsoft\Windows\Temporary Internet Files\Content.Outlook\Q9U0MZPD\DCO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1" y="3412271"/>
            <a:ext cx="2062967" cy="1903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74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Major Finding #1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Residents Have a Positive Perception of the County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10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924800" y="6397294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6D40349-7728-4B8F-9DAF-1788C309D69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0" y="6279200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More Than a 6-1 Ratio of Residents Who Are Satisfied vs. Dissatisfied with the Overall Quality of Services Provided by the County (55% vs. 9%)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A4A83-018F-4826-876F-28EF91C2F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15" y="86345"/>
            <a:ext cx="8284098" cy="61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3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D4C06-C352-4025-B2F2-EB78CB4DA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10" y="107202"/>
            <a:ext cx="8306582" cy="6238601"/>
          </a:xfrm>
          <a:prstGeom prst="rect">
            <a:avLst/>
          </a:prstGeom>
        </p:spPr>
      </p:pic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924800" y="6397294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6D40349-7728-4B8F-9DAF-1788C309D69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6346106"/>
            <a:ext cx="9144000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+mn-lt"/>
              </a:rPr>
              <a:t>Most Services Get High Ratings.  Public Schools and Transportation-related Issues (Street Maintenance, Pedestrian &amp; Bicycle Facilities) Are the Only Areas with Significant Levels of Dissatisfaction.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12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5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924800" y="6397294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6D40349-7728-4B8F-9DAF-1788C309D69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6279338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9-1 Ratio of Residents Who Feel the County Is an Excellent/Good Place to Live, Compared to Below Average/Poor (81% vs. 9%)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E3D02-8915-439D-9835-7F56B9691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81" y="110976"/>
            <a:ext cx="8256827" cy="61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Major Finding #2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Residents in All Areas of the County Are Satisfied with the Overall Quality of County Services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14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9613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_PNG\Q3 02 Overall quality of services pro.png">
            <a:extLst>
              <a:ext uri="{FF2B5EF4-FFF2-40B4-BE49-F238E27FC236}">
                <a16:creationId xmlns:a16="http://schemas.microsoft.com/office/drawing/2014/main" id="{EA3FEE63-52D7-4AE3-B747-CFF2683420B8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4442" r="7950" b="4477"/>
          <a:stretch>
            <a:fillRect/>
          </a:stretch>
        </p:blipFill>
        <p:spPr bwMode="auto">
          <a:xfrm>
            <a:off x="4030666" y="482038"/>
            <a:ext cx="4660752" cy="6299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34686" y="1448082"/>
            <a:ext cx="3255645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All areas are in BLUE, which indicates that residents in all parts of the County are satisfied</a:t>
            </a:r>
          </a:p>
        </p:txBody>
      </p:sp>
      <p:grpSp>
        <p:nvGrpSpPr>
          <p:cNvPr id="20" name="Group 179"/>
          <p:cNvGrpSpPr>
            <a:grpSpLocks/>
          </p:cNvGrpSpPr>
          <p:nvPr/>
        </p:nvGrpSpPr>
        <p:grpSpPr bwMode="auto">
          <a:xfrm>
            <a:off x="589159" y="2898235"/>
            <a:ext cx="2362200" cy="2614612"/>
            <a:chOff x="336" y="2487"/>
            <a:chExt cx="1488" cy="1647"/>
          </a:xfrm>
        </p:grpSpPr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36" y="2491"/>
              <a:ext cx="1488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6" y="2487"/>
              <a:ext cx="1488" cy="388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78" y="2504"/>
              <a:ext cx="1402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Microsoft Sans Serif" pitchFamily="34" charset="0"/>
                </a:rPr>
                <a:t>Citizen Satisfaction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Microsoft Sans Serif" pitchFamily="34" charset="0"/>
                </a:rPr>
                <a:t>Mean rating on a 5-point scale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">
                <a:latin typeface="Calibri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36" y="3883"/>
              <a:ext cx="1488" cy="243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555" y="3883"/>
              <a:ext cx="10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99"/>
                  </a:solidFill>
                  <a:latin typeface="Microsoft Sans Serif" pitchFamily="34" charset="0"/>
                </a:rPr>
                <a:t>ETC</a:t>
              </a:r>
              <a:r>
                <a:rPr lang="en-US" altLang="en-US" sz="1800" b="1">
                  <a:latin typeface="Microsoft Sans Serif" pitchFamily="34" charset="0"/>
                </a:rPr>
                <a:t> </a:t>
              </a:r>
              <a:r>
                <a:rPr lang="en-US" altLang="en-US" sz="1400">
                  <a:solidFill>
                    <a:srgbClr val="FF6600"/>
                  </a:solidFill>
                  <a:latin typeface="Microsoft Sans Serif" pitchFamily="34" charset="0"/>
                </a:rPr>
                <a:t>INSTITUTE</a:t>
              </a:r>
              <a:endParaRPr lang="en-US" altLang="en-US" sz="300">
                <a:latin typeface="Microsoft Sans Serif" pitchFamily="34" charset="0"/>
              </a:endParaRP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661" y="2868"/>
              <a:ext cx="1155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1.0-1.8 Very Dissatisfied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1.8-2.6 Dissatisfied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2.6-3.4 Neutral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3.4-4.2 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4.2-5.0 Very 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No Response</a:t>
              </a:r>
              <a:endParaRPr lang="en-US" altLang="en-US" sz="1200" dirty="0">
                <a:latin typeface="Calibri" pitchFamily="34" charset="0"/>
              </a:endParaRPr>
            </a:p>
          </p:txBody>
        </p:sp>
        <p:grpSp>
          <p:nvGrpSpPr>
            <p:cNvPr id="28" name="Group 58"/>
            <p:cNvGrpSpPr>
              <a:grpSpLocks/>
            </p:cNvGrpSpPr>
            <p:nvPr/>
          </p:nvGrpSpPr>
          <p:grpSpPr bwMode="auto">
            <a:xfrm>
              <a:off x="428" y="2906"/>
              <a:ext cx="210" cy="930"/>
              <a:chOff x="3658" y="1056"/>
              <a:chExt cx="230" cy="930"/>
            </a:xfrm>
          </p:grpSpPr>
          <p:sp>
            <p:nvSpPr>
              <p:cNvPr id="31" name="Rectangle 107"/>
              <p:cNvSpPr>
                <a:spLocks noChangeArrowheads="1"/>
              </p:cNvSpPr>
              <p:nvPr/>
            </p:nvSpPr>
            <p:spPr bwMode="auto">
              <a:xfrm>
                <a:off x="3658" y="1056"/>
                <a:ext cx="230" cy="127"/>
              </a:xfrm>
              <a:prstGeom prst="rect">
                <a:avLst/>
              </a:prstGeom>
              <a:solidFill>
                <a:srgbClr val="D7191C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2" name="Rectangle 109"/>
              <p:cNvSpPr>
                <a:spLocks noChangeArrowheads="1"/>
              </p:cNvSpPr>
              <p:nvPr/>
            </p:nvSpPr>
            <p:spPr bwMode="auto">
              <a:xfrm>
                <a:off x="3658" y="1217"/>
                <a:ext cx="230" cy="127"/>
              </a:xfrm>
              <a:prstGeom prst="rect">
                <a:avLst/>
              </a:prstGeom>
              <a:solidFill>
                <a:srgbClr val="FDAE61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3" name="Rectangle 110"/>
              <p:cNvSpPr>
                <a:spLocks noChangeArrowheads="1"/>
              </p:cNvSpPr>
              <p:nvPr/>
            </p:nvSpPr>
            <p:spPr bwMode="auto">
              <a:xfrm>
                <a:off x="3658" y="1536"/>
                <a:ext cx="230" cy="126"/>
              </a:xfrm>
              <a:prstGeom prst="rect">
                <a:avLst/>
              </a:prstGeom>
              <a:solidFill>
                <a:srgbClr val="ABD9E9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4" name="Rectangle 111"/>
              <p:cNvSpPr>
                <a:spLocks noChangeArrowheads="1"/>
              </p:cNvSpPr>
              <p:nvPr/>
            </p:nvSpPr>
            <p:spPr bwMode="auto">
              <a:xfrm>
                <a:off x="3658" y="1378"/>
                <a:ext cx="230" cy="127"/>
              </a:xfrm>
              <a:prstGeom prst="rect">
                <a:avLst/>
              </a:prstGeom>
              <a:solidFill>
                <a:srgbClr val="FFFFBF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5" name="Rectangle 112"/>
              <p:cNvSpPr>
                <a:spLocks noChangeArrowheads="1"/>
              </p:cNvSpPr>
              <p:nvPr/>
            </p:nvSpPr>
            <p:spPr bwMode="auto">
              <a:xfrm>
                <a:off x="3658" y="1697"/>
                <a:ext cx="230" cy="127"/>
              </a:xfrm>
              <a:prstGeom prst="rect">
                <a:avLst/>
              </a:prstGeom>
              <a:solidFill>
                <a:srgbClr val="2C7BB6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6" name="Rectangle 113" descr="Outlined diamond"/>
              <p:cNvSpPr>
                <a:spLocks noChangeArrowheads="1"/>
              </p:cNvSpPr>
              <p:nvPr/>
            </p:nvSpPr>
            <p:spPr bwMode="auto">
              <a:xfrm>
                <a:off x="3658" y="1859"/>
                <a:ext cx="230" cy="127"/>
              </a:xfrm>
              <a:prstGeom prst="rect">
                <a:avLst/>
              </a:prstGeom>
              <a:pattFill prst="openDmnd">
                <a:fgClr>
                  <a:schemeClr val="tx2"/>
                </a:fgClr>
                <a:bgClr>
                  <a:srgbClr val="FFFFFF"/>
                </a:bgClr>
              </a:patt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</p:grpSp>
        <p:pic>
          <p:nvPicPr>
            <p:cNvPr id="29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6" t="18588" r="54672" b="18690"/>
            <a:stretch>
              <a:fillRect/>
            </a:stretch>
          </p:blipFill>
          <p:spPr bwMode="auto">
            <a:xfrm flipH="1">
              <a:off x="366" y="3888"/>
              <a:ext cx="2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3888"/>
              <a:ext cx="24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5049"/>
            <a:ext cx="914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 b="1" dirty="0"/>
              <a:t>Satisfaction with Overall Quality of Services Provided by the County</a:t>
            </a:r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15</a:t>
            </a:fld>
            <a:endParaRPr lang="en-US" alt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D0243F-C98E-462A-B881-CF4165793E5C}"/>
              </a:ext>
            </a:extLst>
          </p:cNvPr>
          <p:cNvSpPr txBox="1"/>
          <p:nvPr/>
        </p:nvSpPr>
        <p:spPr>
          <a:xfrm>
            <a:off x="5042912" y="3493652"/>
            <a:ext cx="13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PAC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040CDF7-6018-4AF6-99EE-B58D6398B48C}"/>
              </a:ext>
            </a:extLst>
          </p:cNvPr>
          <p:cNvSpPr/>
          <p:nvPr/>
        </p:nvSpPr>
        <p:spPr>
          <a:xfrm>
            <a:off x="4835153" y="4497460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4557F3-A6D3-420B-B270-68D343C3FD70}"/>
              </a:ext>
            </a:extLst>
          </p:cNvPr>
          <p:cNvSpPr/>
          <p:nvPr/>
        </p:nvSpPr>
        <p:spPr>
          <a:xfrm>
            <a:off x="5384724" y="4925278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8D6971-4156-4D38-9A76-9320415465B4}"/>
              </a:ext>
            </a:extLst>
          </p:cNvPr>
          <p:cNvSpPr/>
          <p:nvPr/>
        </p:nvSpPr>
        <p:spPr>
          <a:xfrm>
            <a:off x="7426198" y="4751687"/>
            <a:ext cx="1249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1 &amp; </a:t>
            </a:r>
          </a:p>
          <a:p>
            <a:r>
              <a:rPr lang="en-US" sz="2000" b="1" dirty="0"/>
              <a:t>PAC 5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C9FAA68-BFF1-4C47-BEDC-EB739F39CCA6}"/>
              </a:ext>
            </a:extLst>
          </p:cNvPr>
          <p:cNvCxnSpPr>
            <a:cxnSpLocks/>
          </p:cNvCxnSpPr>
          <p:nvPr/>
        </p:nvCxnSpPr>
        <p:spPr>
          <a:xfrm flipH="1" flipV="1">
            <a:off x="6379515" y="4607919"/>
            <a:ext cx="1102099" cy="43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92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5049"/>
            <a:ext cx="914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 b="1" dirty="0"/>
              <a:t>Rating Durham as a Place to Live</a:t>
            </a:r>
          </a:p>
        </p:txBody>
      </p:sp>
      <p:grpSp>
        <p:nvGrpSpPr>
          <p:cNvPr id="39" name="Group 179"/>
          <p:cNvGrpSpPr>
            <a:grpSpLocks/>
          </p:cNvGrpSpPr>
          <p:nvPr/>
        </p:nvGrpSpPr>
        <p:grpSpPr bwMode="auto">
          <a:xfrm>
            <a:off x="598449" y="2898369"/>
            <a:ext cx="2362200" cy="2614613"/>
            <a:chOff x="336" y="2487"/>
            <a:chExt cx="1488" cy="1647"/>
          </a:xfrm>
        </p:grpSpPr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336" y="2491"/>
              <a:ext cx="1488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336" y="2487"/>
              <a:ext cx="1488" cy="388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>
              <a:off x="378" y="2504"/>
              <a:ext cx="1402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latin typeface="Microsoft Sans Serif" pitchFamily="34" charset="0"/>
                </a:rPr>
                <a:t>Citizen Satisfaction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Microsoft Sans Serif" pitchFamily="34" charset="0"/>
                </a:rPr>
                <a:t>Mean rating on a 5-point scale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" dirty="0">
                <a:latin typeface="Calibri" pitchFamily="34" charset="0"/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336" y="3883"/>
              <a:ext cx="1488" cy="243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>
              <a:off x="555" y="3883"/>
              <a:ext cx="10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99"/>
                  </a:solidFill>
                  <a:latin typeface="Microsoft Sans Serif" pitchFamily="34" charset="0"/>
                </a:rPr>
                <a:t>ETC</a:t>
              </a:r>
              <a:r>
                <a:rPr lang="en-US" altLang="en-US" sz="1800" b="1">
                  <a:latin typeface="Microsoft Sans Serif" pitchFamily="34" charset="0"/>
                </a:rPr>
                <a:t> </a:t>
              </a:r>
              <a:r>
                <a:rPr lang="en-US" altLang="en-US" sz="1400">
                  <a:solidFill>
                    <a:srgbClr val="FF6600"/>
                  </a:solidFill>
                  <a:latin typeface="Microsoft Sans Serif" pitchFamily="34" charset="0"/>
                </a:rPr>
                <a:t>INSTITUTE</a:t>
              </a:r>
              <a:endParaRPr lang="en-US" altLang="en-US" sz="300">
                <a:latin typeface="Microsoft Sans Serif" pitchFamily="34" charset="0"/>
              </a:endParaRPr>
            </a:p>
          </p:txBody>
        </p:sp>
        <p:sp>
          <p:nvSpPr>
            <p:cNvPr id="45" name="Text Box 22"/>
            <p:cNvSpPr txBox="1">
              <a:spLocks noChangeArrowheads="1"/>
            </p:cNvSpPr>
            <p:nvPr/>
          </p:nvSpPr>
          <p:spPr bwMode="auto">
            <a:xfrm>
              <a:off x="661" y="2868"/>
              <a:ext cx="1155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Microsoft Sans Serif" pitchFamily="34" charset="0"/>
                </a:rPr>
                <a:t>1.0-1.8 Poor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Microsoft Sans Serif" pitchFamily="34" charset="0"/>
                </a:rPr>
                <a:t>1.8-2.6 Below Average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Microsoft Sans Serif" pitchFamily="34" charset="0"/>
                </a:rPr>
                <a:t>2.6-3.4 Neutral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Microsoft Sans Serif" pitchFamily="34" charset="0"/>
                </a:rPr>
                <a:t>3.4-4.2 Good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Microsoft Sans Serif" pitchFamily="34" charset="0"/>
                </a:rPr>
                <a:t>4.2-5.0 Excellent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Microsoft Sans Serif" pitchFamily="34" charset="0"/>
                </a:rPr>
                <a:t>No Response</a:t>
              </a:r>
              <a:endParaRPr lang="en-US" altLang="en-US" sz="1200">
                <a:latin typeface="Calibri" pitchFamily="34" charset="0"/>
              </a:endParaRPr>
            </a:p>
          </p:txBody>
        </p:sp>
        <p:grpSp>
          <p:nvGrpSpPr>
            <p:cNvPr id="46" name="Group 58"/>
            <p:cNvGrpSpPr>
              <a:grpSpLocks/>
            </p:cNvGrpSpPr>
            <p:nvPr/>
          </p:nvGrpSpPr>
          <p:grpSpPr bwMode="auto">
            <a:xfrm>
              <a:off x="428" y="2906"/>
              <a:ext cx="210" cy="930"/>
              <a:chOff x="3658" y="1056"/>
              <a:chExt cx="230" cy="930"/>
            </a:xfrm>
          </p:grpSpPr>
          <p:sp>
            <p:nvSpPr>
              <p:cNvPr id="49" name="Rectangle 107"/>
              <p:cNvSpPr>
                <a:spLocks noChangeArrowheads="1"/>
              </p:cNvSpPr>
              <p:nvPr/>
            </p:nvSpPr>
            <p:spPr bwMode="auto">
              <a:xfrm>
                <a:off x="3658" y="1056"/>
                <a:ext cx="230" cy="127"/>
              </a:xfrm>
              <a:prstGeom prst="rect">
                <a:avLst/>
              </a:prstGeom>
              <a:solidFill>
                <a:srgbClr val="D7191C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50" name="Rectangle 109"/>
              <p:cNvSpPr>
                <a:spLocks noChangeArrowheads="1"/>
              </p:cNvSpPr>
              <p:nvPr/>
            </p:nvSpPr>
            <p:spPr bwMode="auto">
              <a:xfrm>
                <a:off x="3658" y="1217"/>
                <a:ext cx="230" cy="127"/>
              </a:xfrm>
              <a:prstGeom prst="rect">
                <a:avLst/>
              </a:prstGeom>
              <a:solidFill>
                <a:srgbClr val="FDAE61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51" name="Rectangle 110"/>
              <p:cNvSpPr>
                <a:spLocks noChangeArrowheads="1"/>
              </p:cNvSpPr>
              <p:nvPr/>
            </p:nvSpPr>
            <p:spPr bwMode="auto">
              <a:xfrm>
                <a:off x="3658" y="1536"/>
                <a:ext cx="230" cy="126"/>
              </a:xfrm>
              <a:prstGeom prst="rect">
                <a:avLst/>
              </a:prstGeom>
              <a:solidFill>
                <a:srgbClr val="ABD9E9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52" name="Rectangle 111"/>
              <p:cNvSpPr>
                <a:spLocks noChangeArrowheads="1"/>
              </p:cNvSpPr>
              <p:nvPr/>
            </p:nvSpPr>
            <p:spPr bwMode="auto">
              <a:xfrm>
                <a:off x="3658" y="1378"/>
                <a:ext cx="230" cy="127"/>
              </a:xfrm>
              <a:prstGeom prst="rect">
                <a:avLst/>
              </a:prstGeom>
              <a:solidFill>
                <a:srgbClr val="FFFFBF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53" name="Rectangle 112"/>
              <p:cNvSpPr>
                <a:spLocks noChangeArrowheads="1"/>
              </p:cNvSpPr>
              <p:nvPr/>
            </p:nvSpPr>
            <p:spPr bwMode="auto">
              <a:xfrm>
                <a:off x="3658" y="1697"/>
                <a:ext cx="230" cy="127"/>
              </a:xfrm>
              <a:prstGeom prst="rect">
                <a:avLst/>
              </a:prstGeom>
              <a:solidFill>
                <a:srgbClr val="2C7BB6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54" name="Rectangle 113" descr="Outlined diamond"/>
              <p:cNvSpPr>
                <a:spLocks noChangeArrowheads="1"/>
              </p:cNvSpPr>
              <p:nvPr/>
            </p:nvSpPr>
            <p:spPr bwMode="auto">
              <a:xfrm>
                <a:off x="3658" y="1859"/>
                <a:ext cx="230" cy="127"/>
              </a:xfrm>
              <a:prstGeom prst="rect">
                <a:avLst/>
              </a:prstGeom>
              <a:pattFill prst="openDmnd">
                <a:fgClr>
                  <a:schemeClr val="tx2"/>
                </a:fgClr>
                <a:bgClr>
                  <a:srgbClr val="FFFFFF"/>
                </a:bgClr>
              </a:patt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</p:grpSp>
        <p:pic>
          <p:nvPicPr>
            <p:cNvPr id="4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6" t="18588" r="54672" b="18690"/>
            <a:stretch>
              <a:fillRect/>
            </a:stretch>
          </p:blipFill>
          <p:spPr bwMode="auto">
            <a:xfrm flipH="1">
              <a:off x="366" y="3888"/>
              <a:ext cx="2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3888"/>
              <a:ext cx="24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245837" y="1448082"/>
            <a:ext cx="3255645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All areas are in BLUE, which indicates that residents in all parts of the County are satisfied</a:t>
            </a:r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16</a:t>
            </a:fld>
            <a:endParaRPr lang="en-US" altLang="en-US" sz="800" dirty="0"/>
          </a:p>
        </p:txBody>
      </p:sp>
      <p:pic>
        <p:nvPicPr>
          <p:cNvPr id="26" name="Picture 2" descr="C:\_PNG\Q3 02 Overall quality of services pro.png">
            <a:extLst>
              <a:ext uri="{FF2B5EF4-FFF2-40B4-BE49-F238E27FC236}">
                <a16:creationId xmlns:a16="http://schemas.microsoft.com/office/drawing/2014/main" id="{03372A19-1A1B-4117-BF28-2ACEE37ACCD5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4442" r="7950" b="4477"/>
          <a:stretch>
            <a:fillRect/>
          </a:stretch>
        </p:blipFill>
        <p:spPr bwMode="auto">
          <a:xfrm>
            <a:off x="4030666" y="482038"/>
            <a:ext cx="4660752" cy="6299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D1AD697-3679-4643-A7A9-C869F7BDDD3A}"/>
              </a:ext>
            </a:extLst>
          </p:cNvPr>
          <p:cNvSpPr txBox="1"/>
          <p:nvPr/>
        </p:nvSpPr>
        <p:spPr>
          <a:xfrm>
            <a:off x="5042912" y="3493652"/>
            <a:ext cx="13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PAC 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FCC126-F0C7-4437-A46A-DE80A7DB32A9}"/>
              </a:ext>
            </a:extLst>
          </p:cNvPr>
          <p:cNvSpPr/>
          <p:nvPr/>
        </p:nvSpPr>
        <p:spPr>
          <a:xfrm>
            <a:off x="4835153" y="4497460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A8857E-85A2-419C-922A-77E82157F341}"/>
              </a:ext>
            </a:extLst>
          </p:cNvPr>
          <p:cNvSpPr/>
          <p:nvPr/>
        </p:nvSpPr>
        <p:spPr>
          <a:xfrm>
            <a:off x="5384724" y="4925278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B08841-0C46-45AA-852D-AAA17A60C9DE}"/>
              </a:ext>
            </a:extLst>
          </p:cNvPr>
          <p:cNvSpPr/>
          <p:nvPr/>
        </p:nvSpPr>
        <p:spPr>
          <a:xfrm>
            <a:off x="7426198" y="4751687"/>
            <a:ext cx="1249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1 &amp; </a:t>
            </a:r>
          </a:p>
          <a:p>
            <a:r>
              <a:rPr lang="en-US" sz="2000" b="1" dirty="0"/>
              <a:t>PAC 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A2DD2-9D49-4EA3-9F0A-44FC4E22E5F3}"/>
              </a:ext>
            </a:extLst>
          </p:cNvPr>
          <p:cNvCxnSpPr>
            <a:cxnSpLocks/>
          </p:cNvCxnSpPr>
          <p:nvPr/>
        </p:nvCxnSpPr>
        <p:spPr>
          <a:xfrm flipH="1" flipV="1">
            <a:off x="6379515" y="4607919"/>
            <a:ext cx="1102099" cy="43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1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5049"/>
            <a:ext cx="914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 b="1" dirty="0"/>
              <a:t>Rating Durham as a Community That Is Moving in the Right Direction</a:t>
            </a:r>
          </a:p>
        </p:txBody>
      </p:sp>
      <p:grpSp>
        <p:nvGrpSpPr>
          <p:cNvPr id="39" name="Group 179"/>
          <p:cNvGrpSpPr>
            <a:grpSpLocks/>
          </p:cNvGrpSpPr>
          <p:nvPr/>
        </p:nvGrpSpPr>
        <p:grpSpPr bwMode="auto">
          <a:xfrm>
            <a:off x="598449" y="2898369"/>
            <a:ext cx="2362200" cy="2614613"/>
            <a:chOff x="336" y="2487"/>
            <a:chExt cx="1488" cy="1647"/>
          </a:xfrm>
        </p:grpSpPr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336" y="2491"/>
              <a:ext cx="1488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336" y="2487"/>
              <a:ext cx="1488" cy="388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>
              <a:off x="378" y="2504"/>
              <a:ext cx="1402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latin typeface="Microsoft Sans Serif" pitchFamily="34" charset="0"/>
                </a:rPr>
                <a:t>Citizen Satisfaction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Microsoft Sans Serif" pitchFamily="34" charset="0"/>
                </a:rPr>
                <a:t>Mean rating on a 5-point scale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" dirty="0">
                <a:latin typeface="Calibri" pitchFamily="34" charset="0"/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336" y="3883"/>
              <a:ext cx="1488" cy="243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>
              <a:off x="555" y="3883"/>
              <a:ext cx="10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99"/>
                  </a:solidFill>
                  <a:latin typeface="Microsoft Sans Serif" pitchFamily="34" charset="0"/>
                </a:rPr>
                <a:t>ETC</a:t>
              </a:r>
              <a:r>
                <a:rPr lang="en-US" altLang="en-US" sz="1800" b="1">
                  <a:latin typeface="Microsoft Sans Serif" pitchFamily="34" charset="0"/>
                </a:rPr>
                <a:t> </a:t>
              </a:r>
              <a:r>
                <a:rPr lang="en-US" altLang="en-US" sz="1400">
                  <a:solidFill>
                    <a:srgbClr val="FF6600"/>
                  </a:solidFill>
                  <a:latin typeface="Microsoft Sans Serif" pitchFamily="34" charset="0"/>
                </a:rPr>
                <a:t>INSTITUTE</a:t>
              </a:r>
              <a:endParaRPr lang="en-US" altLang="en-US" sz="300">
                <a:latin typeface="Microsoft Sans Serif" pitchFamily="34" charset="0"/>
              </a:endParaRPr>
            </a:p>
          </p:txBody>
        </p:sp>
        <p:sp>
          <p:nvSpPr>
            <p:cNvPr id="45" name="Text Box 22"/>
            <p:cNvSpPr txBox="1">
              <a:spLocks noChangeArrowheads="1"/>
            </p:cNvSpPr>
            <p:nvPr/>
          </p:nvSpPr>
          <p:spPr bwMode="auto">
            <a:xfrm>
              <a:off x="661" y="2868"/>
              <a:ext cx="1155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Microsoft Sans Serif" pitchFamily="34" charset="0"/>
                </a:rPr>
                <a:t>1.0-1.8 Poor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Microsoft Sans Serif" pitchFamily="34" charset="0"/>
                </a:rPr>
                <a:t>1.8-2.6 Below Average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Microsoft Sans Serif" pitchFamily="34" charset="0"/>
                </a:rPr>
                <a:t>2.6-3.4 Neutral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Microsoft Sans Serif" pitchFamily="34" charset="0"/>
                </a:rPr>
                <a:t>3.4-4.2 Good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Microsoft Sans Serif" pitchFamily="34" charset="0"/>
                </a:rPr>
                <a:t>4.2-5.0 Excellent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Microsoft Sans Serif" pitchFamily="34" charset="0"/>
                </a:rPr>
                <a:t>No Response</a:t>
              </a:r>
              <a:endParaRPr lang="en-US" altLang="en-US" sz="1200">
                <a:latin typeface="Calibri" pitchFamily="34" charset="0"/>
              </a:endParaRPr>
            </a:p>
          </p:txBody>
        </p:sp>
        <p:grpSp>
          <p:nvGrpSpPr>
            <p:cNvPr id="46" name="Group 58"/>
            <p:cNvGrpSpPr>
              <a:grpSpLocks/>
            </p:cNvGrpSpPr>
            <p:nvPr/>
          </p:nvGrpSpPr>
          <p:grpSpPr bwMode="auto">
            <a:xfrm>
              <a:off x="428" y="2906"/>
              <a:ext cx="210" cy="930"/>
              <a:chOff x="3658" y="1056"/>
              <a:chExt cx="230" cy="930"/>
            </a:xfrm>
          </p:grpSpPr>
          <p:sp>
            <p:nvSpPr>
              <p:cNvPr id="49" name="Rectangle 107"/>
              <p:cNvSpPr>
                <a:spLocks noChangeArrowheads="1"/>
              </p:cNvSpPr>
              <p:nvPr/>
            </p:nvSpPr>
            <p:spPr bwMode="auto">
              <a:xfrm>
                <a:off x="3658" y="1056"/>
                <a:ext cx="230" cy="127"/>
              </a:xfrm>
              <a:prstGeom prst="rect">
                <a:avLst/>
              </a:prstGeom>
              <a:solidFill>
                <a:srgbClr val="D7191C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50" name="Rectangle 109"/>
              <p:cNvSpPr>
                <a:spLocks noChangeArrowheads="1"/>
              </p:cNvSpPr>
              <p:nvPr/>
            </p:nvSpPr>
            <p:spPr bwMode="auto">
              <a:xfrm>
                <a:off x="3658" y="1217"/>
                <a:ext cx="230" cy="127"/>
              </a:xfrm>
              <a:prstGeom prst="rect">
                <a:avLst/>
              </a:prstGeom>
              <a:solidFill>
                <a:srgbClr val="FDAE61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51" name="Rectangle 110"/>
              <p:cNvSpPr>
                <a:spLocks noChangeArrowheads="1"/>
              </p:cNvSpPr>
              <p:nvPr/>
            </p:nvSpPr>
            <p:spPr bwMode="auto">
              <a:xfrm>
                <a:off x="3658" y="1536"/>
                <a:ext cx="230" cy="126"/>
              </a:xfrm>
              <a:prstGeom prst="rect">
                <a:avLst/>
              </a:prstGeom>
              <a:solidFill>
                <a:srgbClr val="ABD9E9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52" name="Rectangle 111"/>
              <p:cNvSpPr>
                <a:spLocks noChangeArrowheads="1"/>
              </p:cNvSpPr>
              <p:nvPr/>
            </p:nvSpPr>
            <p:spPr bwMode="auto">
              <a:xfrm>
                <a:off x="3658" y="1378"/>
                <a:ext cx="230" cy="127"/>
              </a:xfrm>
              <a:prstGeom prst="rect">
                <a:avLst/>
              </a:prstGeom>
              <a:solidFill>
                <a:srgbClr val="FFFFBF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53" name="Rectangle 112"/>
              <p:cNvSpPr>
                <a:spLocks noChangeArrowheads="1"/>
              </p:cNvSpPr>
              <p:nvPr/>
            </p:nvSpPr>
            <p:spPr bwMode="auto">
              <a:xfrm>
                <a:off x="3658" y="1697"/>
                <a:ext cx="230" cy="127"/>
              </a:xfrm>
              <a:prstGeom prst="rect">
                <a:avLst/>
              </a:prstGeom>
              <a:solidFill>
                <a:srgbClr val="2C7BB6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54" name="Rectangle 113" descr="Outlined diamond"/>
              <p:cNvSpPr>
                <a:spLocks noChangeArrowheads="1"/>
              </p:cNvSpPr>
              <p:nvPr/>
            </p:nvSpPr>
            <p:spPr bwMode="auto">
              <a:xfrm>
                <a:off x="3658" y="1859"/>
                <a:ext cx="230" cy="127"/>
              </a:xfrm>
              <a:prstGeom prst="rect">
                <a:avLst/>
              </a:prstGeom>
              <a:pattFill prst="openDmnd">
                <a:fgClr>
                  <a:schemeClr val="tx2"/>
                </a:fgClr>
                <a:bgClr>
                  <a:srgbClr val="FFFFFF"/>
                </a:bgClr>
              </a:patt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</p:grpSp>
        <p:pic>
          <p:nvPicPr>
            <p:cNvPr id="4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6" t="18588" r="54672" b="18690"/>
            <a:stretch>
              <a:fillRect/>
            </a:stretch>
          </p:blipFill>
          <p:spPr bwMode="auto">
            <a:xfrm flipH="1">
              <a:off x="366" y="3888"/>
              <a:ext cx="2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3888"/>
              <a:ext cx="24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245837" y="1448082"/>
            <a:ext cx="3255645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Most areas are in BLUE, which indicates that residents in most parts of the County are satisfied</a:t>
            </a:r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17</a:t>
            </a:fld>
            <a:endParaRPr lang="en-US" altLang="en-US" sz="800" dirty="0"/>
          </a:p>
        </p:txBody>
      </p:sp>
      <p:pic>
        <p:nvPicPr>
          <p:cNvPr id="25" name="Picture 2" descr="C:\_PNG\Q24 09 As a community that is moving.png">
            <a:extLst>
              <a:ext uri="{FF2B5EF4-FFF2-40B4-BE49-F238E27FC236}">
                <a16:creationId xmlns:a16="http://schemas.microsoft.com/office/drawing/2014/main" id="{915C7B9F-9D61-4D69-87CA-BB51539CE0D2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4442" r="7950" b="4477"/>
          <a:stretch>
            <a:fillRect/>
          </a:stretch>
        </p:blipFill>
        <p:spPr bwMode="auto">
          <a:xfrm>
            <a:off x="4027167" y="473551"/>
            <a:ext cx="4664251" cy="630373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94DB302-4280-43C1-9E4C-DED2F71EA668}"/>
              </a:ext>
            </a:extLst>
          </p:cNvPr>
          <p:cNvSpPr txBox="1"/>
          <p:nvPr/>
        </p:nvSpPr>
        <p:spPr>
          <a:xfrm>
            <a:off x="5042912" y="3493652"/>
            <a:ext cx="13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PAC 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6D1F12-D0C5-46A5-8922-85235D5190CF}"/>
              </a:ext>
            </a:extLst>
          </p:cNvPr>
          <p:cNvSpPr/>
          <p:nvPr/>
        </p:nvSpPr>
        <p:spPr>
          <a:xfrm>
            <a:off x="4835153" y="4497460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FBF7A7-7ABE-40E2-894F-77A145673522}"/>
              </a:ext>
            </a:extLst>
          </p:cNvPr>
          <p:cNvSpPr/>
          <p:nvPr/>
        </p:nvSpPr>
        <p:spPr>
          <a:xfrm>
            <a:off x="5384724" y="4925278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BED6F2-27F1-48A6-A297-F6B657A3BACD}"/>
              </a:ext>
            </a:extLst>
          </p:cNvPr>
          <p:cNvSpPr/>
          <p:nvPr/>
        </p:nvSpPr>
        <p:spPr>
          <a:xfrm>
            <a:off x="7426198" y="4751687"/>
            <a:ext cx="1249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1 &amp; </a:t>
            </a:r>
          </a:p>
          <a:p>
            <a:r>
              <a:rPr lang="en-US" sz="2000" b="1" dirty="0"/>
              <a:t>PAC 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598115-9A85-4C90-A533-827B31300B07}"/>
              </a:ext>
            </a:extLst>
          </p:cNvPr>
          <p:cNvCxnSpPr>
            <a:cxnSpLocks/>
          </p:cNvCxnSpPr>
          <p:nvPr/>
        </p:nvCxnSpPr>
        <p:spPr>
          <a:xfrm flipH="1" flipV="1">
            <a:off x="6379515" y="4607919"/>
            <a:ext cx="1102099" cy="43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91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5049"/>
            <a:ext cx="914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 b="1" dirty="0"/>
              <a:t>Feeling of Safety When Walking Alone in Your Neighborhood at Night</a:t>
            </a:r>
          </a:p>
        </p:txBody>
      </p:sp>
      <p:grpSp>
        <p:nvGrpSpPr>
          <p:cNvPr id="20" name="Group 179"/>
          <p:cNvGrpSpPr>
            <a:grpSpLocks/>
          </p:cNvGrpSpPr>
          <p:nvPr/>
        </p:nvGrpSpPr>
        <p:grpSpPr bwMode="auto">
          <a:xfrm>
            <a:off x="598055" y="2898234"/>
            <a:ext cx="2362200" cy="2614612"/>
            <a:chOff x="336" y="2487"/>
            <a:chExt cx="1488" cy="1647"/>
          </a:xfrm>
        </p:grpSpPr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36" y="2491"/>
              <a:ext cx="1488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6" y="2487"/>
              <a:ext cx="1488" cy="388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78" y="2504"/>
              <a:ext cx="1402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Microsoft Sans Serif" pitchFamily="34" charset="0"/>
                </a:rPr>
                <a:t>Citizen Satisfaction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Microsoft Sans Serif" pitchFamily="34" charset="0"/>
                </a:rPr>
                <a:t>Mean rating on a 5-point scale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" dirty="0">
                <a:latin typeface="Calibri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36" y="3883"/>
              <a:ext cx="1488" cy="243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555" y="3883"/>
              <a:ext cx="10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99"/>
                  </a:solidFill>
                  <a:latin typeface="Microsoft Sans Serif" pitchFamily="34" charset="0"/>
                </a:rPr>
                <a:t>ETC</a:t>
              </a:r>
              <a:r>
                <a:rPr lang="en-US" altLang="en-US" sz="1800" b="1">
                  <a:latin typeface="Microsoft Sans Serif" pitchFamily="34" charset="0"/>
                </a:rPr>
                <a:t> </a:t>
              </a:r>
              <a:r>
                <a:rPr lang="en-US" altLang="en-US" sz="1400">
                  <a:solidFill>
                    <a:srgbClr val="FF6600"/>
                  </a:solidFill>
                  <a:latin typeface="Microsoft Sans Serif" pitchFamily="34" charset="0"/>
                </a:rPr>
                <a:t>INSTITUTE</a:t>
              </a:r>
              <a:endParaRPr lang="en-US" altLang="en-US" sz="300">
                <a:latin typeface="Microsoft Sans Serif" pitchFamily="34" charset="0"/>
              </a:endParaRP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661" y="2868"/>
              <a:ext cx="1155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1.0-1.8 Very Unsafe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1.8-2.6 Unsafe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2.6-3.4 Neutral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3.4-4.2 Safe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4.2-5.0 Very Safe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No Response</a:t>
              </a:r>
              <a:endParaRPr lang="en-US" altLang="en-US" sz="1200" dirty="0">
                <a:latin typeface="Calibri" pitchFamily="34" charset="0"/>
              </a:endParaRPr>
            </a:p>
          </p:txBody>
        </p:sp>
        <p:grpSp>
          <p:nvGrpSpPr>
            <p:cNvPr id="28" name="Group 58"/>
            <p:cNvGrpSpPr>
              <a:grpSpLocks/>
            </p:cNvGrpSpPr>
            <p:nvPr/>
          </p:nvGrpSpPr>
          <p:grpSpPr bwMode="auto">
            <a:xfrm>
              <a:off x="428" y="2906"/>
              <a:ext cx="210" cy="930"/>
              <a:chOff x="3658" y="1056"/>
              <a:chExt cx="230" cy="930"/>
            </a:xfrm>
          </p:grpSpPr>
          <p:sp>
            <p:nvSpPr>
              <p:cNvPr id="31" name="Rectangle 107"/>
              <p:cNvSpPr>
                <a:spLocks noChangeArrowheads="1"/>
              </p:cNvSpPr>
              <p:nvPr/>
            </p:nvSpPr>
            <p:spPr bwMode="auto">
              <a:xfrm>
                <a:off x="3658" y="1056"/>
                <a:ext cx="230" cy="127"/>
              </a:xfrm>
              <a:prstGeom prst="rect">
                <a:avLst/>
              </a:prstGeom>
              <a:solidFill>
                <a:srgbClr val="D7191C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2" name="Rectangle 109"/>
              <p:cNvSpPr>
                <a:spLocks noChangeArrowheads="1"/>
              </p:cNvSpPr>
              <p:nvPr/>
            </p:nvSpPr>
            <p:spPr bwMode="auto">
              <a:xfrm>
                <a:off x="3658" y="1217"/>
                <a:ext cx="230" cy="127"/>
              </a:xfrm>
              <a:prstGeom prst="rect">
                <a:avLst/>
              </a:prstGeom>
              <a:solidFill>
                <a:srgbClr val="FDAE61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3" name="Rectangle 110"/>
              <p:cNvSpPr>
                <a:spLocks noChangeArrowheads="1"/>
              </p:cNvSpPr>
              <p:nvPr/>
            </p:nvSpPr>
            <p:spPr bwMode="auto">
              <a:xfrm>
                <a:off x="3658" y="1536"/>
                <a:ext cx="230" cy="126"/>
              </a:xfrm>
              <a:prstGeom prst="rect">
                <a:avLst/>
              </a:prstGeom>
              <a:solidFill>
                <a:srgbClr val="ABD9E9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4" name="Rectangle 111"/>
              <p:cNvSpPr>
                <a:spLocks noChangeArrowheads="1"/>
              </p:cNvSpPr>
              <p:nvPr/>
            </p:nvSpPr>
            <p:spPr bwMode="auto">
              <a:xfrm>
                <a:off x="3658" y="1378"/>
                <a:ext cx="230" cy="127"/>
              </a:xfrm>
              <a:prstGeom prst="rect">
                <a:avLst/>
              </a:prstGeom>
              <a:solidFill>
                <a:srgbClr val="FFFFBF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5" name="Rectangle 112"/>
              <p:cNvSpPr>
                <a:spLocks noChangeArrowheads="1"/>
              </p:cNvSpPr>
              <p:nvPr/>
            </p:nvSpPr>
            <p:spPr bwMode="auto">
              <a:xfrm>
                <a:off x="3658" y="1697"/>
                <a:ext cx="230" cy="127"/>
              </a:xfrm>
              <a:prstGeom prst="rect">
                <a:avLst/>
              </a:prstGeom>
              <a:solidFill>
                <a:srgbClr val="2C7BB6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6" name="Rectangle 113" descr="Outlined diamond"/>
              <p:cNvSpPr>
                <a:spLocks noChangeArrowheads="1"/>
              </p:cNvSpPr>
              <p:nvPr/>
            </p:nvSpPr>
            <p:spPr bwMode="auto">
              <a:xfrm>
                <a:off x="3658" y="1859"/>
                <a:ext cx="230" cy="127"/>
              </a:xfrm>
              <a:prstGeom prst="rect">
                <a:avLst/>
              </a:prstGeom>
              <a:pattFill prst="openDmnd">
                <a:fgClr>
                  <a:schemeClr val="tx2"/>
                </a:fgClr>
                <a:bgClr>
                  <a:srgbClr val="FFFFFF"/>
                </a:bgClr>
              </a:patt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</p:grpSp>
        <p:pic>
          <p:nvPicPr>
            <p:cNvPr id="29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6" t="18588" r="54672" b="18690"/>
            <a:stretch>
              <a:fillRect/>
            </a:stretch>
          </p:blipFill>
          <p:spPr bwMode="auto">
            <a:xfrm flipH="1">
              <a:off x="366" y="3888"/>
              <a:ext cx="2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3888"/>
              <a:ext cx="24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234685" y="1448084"/>
            <a:ext cx="3132983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Overall, residents feel  more safe in unincorporated County than in the City</a:t>
            </a:r>
          </a:p>
        </p:txBody>
      </p:sp>
      <p:sp>
        <p:nvSpPr>
          <p:cNvPr id="4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18</a:t>
            </a:fld>
            <a:endParaRPr lang="en-US" altLang="en-US" sz="800" dirty="0"/>
          </a:p>
        </p:txBody>
      </p:sp>
      <p:pic>
        <p:nvPicPr>
          <p:cNvPr id="37" name="Picture 2" descr="C:\_PNG\Q6 02 When walking alone in your neigh.png">
            <a:extLst>
              <a:ext uri="{FF2B5EF4-FFF2-40B4-BE49-F238E27FC236}">
                <a16:creationId xmlns:a16="http://schemas.microsoft.com/office/drawing/2014/main" id="{9A39D42D-706B-4A09-AF81-FD1E2A7B9593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4442" r="7950" b="4477"/>
          <a:stretch>
            <a:fillRect/>
          </a:stretch>
        </p:blipFill>
        <p:spPr bwMode="auto">
          <a:xfrm>
            <a:off x="4034345" y="477054"/>
            <a:ext cx="4657074" cy="629402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4B56685-4E0B-4B54-BBD1-7F075C5DA7AC}"/>
              </a:ext>
            </a:extLst>
          </p:cNvPr>
          <p:cNvSpPr txBox="1"/>
          <p:nvPr/>
        </p:nvSpPr>
        <p:spPr>
          <a:xfrm>
            <a:off x="5042912" y="3493652"/>
            <a:ext cx="13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PAC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0A73C0-A14C-4E72-873C-467CFA3ECDD9}"/>
              </a:ext>
            </a:extLst>
          </p:cNvPr>
          <p:cNvSpPr/>
          <p:nvPr/>
        </p:nvSpPr>
        <p:spPr>
          <a:xfrm>
            <a:off x="4835153" y="4497460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A468471-C1B7-4C3D-A7E8-50DFD30419BE}"/>
              </a:ext>
            </a:extLst>
          </p:cNvPr>
          <p:cNvSpPr/>
          <p:nvPr/>
        </p:nvSpPr>
        <p:spPr>
          <a:xfrm>
            <a:off x="5384724" y="4925278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337FC4B-8C31-4DE8-8BE6-3BF046CC627E}"/>
              </a:ext>
            </a:extLst>
          </p:cNvPr>
          <p:cNvSpPr/>
          <p:nvPr/>
        </p:nvSpPr>
        <p:spPr>
          <a:xfrm>
            <a:off x="7426198" y="4751687"/>
            <a:ext cx="1249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1 &amp; </a:t>
            </a:r>
          </a:p>
          <a:p>
            <a:r>
              <a:rPr lang="en-US" sz="2000" b="1" dirty="0"/>
              <a:t>PAC 5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6828275-3C13-4069-9C7F-0251AE4D5785}"/>
              </a:ext>
            </a:extLst>
          </p:cNvPr>
          <p:cNvCxnSpPr>
            <a:cxnSpLocks/>
          </p:cNvCxnSpPr>
          <p:nvPr/>
        </p:nvCxnSpPr>
        <p:spPr>
          <a:xfrm flipH="1" flipV="1">
            <a:off x="6379515" y="4607919"/>
            <a:ext cx="1102099" cy="43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616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34686" y="1448082"/>
            <a:ext cx="3255645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All areas are in BLUE, which indicates that residents in all parts of the County are satisfied</a:t>
            </a:r>
          </a:p>
        </p:txBody>
      </p:sp>
      <p:grpSp>
        <p:nvGrpSpPr>
          <p:cNvPr id="20" name="Group 179"/>
          <p:cNvGrpSpPr>
            <a:grpSpLocks/>
          </p:cNvGrpSpPr>
          <p:nvPr/>
        </p:nvGrpSpPr>
        <p:grpSpPr bwMode="auto">
          <a:xfrm>
            <a:off x="589159" y="2898235"/>
            <a:ext cx="2362200" cy="2614612"/>
            <a:chOff x="336" y="2487"/>
            <a:chExt cx="1488" cy="1647"/>
          </a:xfrm>
        </p:grpSpPr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36" y="2491"/>
              <a:ext cx="1488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6" y="2487"/>
              <a:ext cx="1488" cy="388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78" y="2504"/>
              <a:ext cx="1402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Microsoft Sans Serif" pitchFamily="34" charset="0"/>
                </a:rPr>
                <a:t>Citizen Satisfaction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Microsoft Sans Serif" pitchFamily="34" charset="0"/>
                </a:rPr>
                <a:t>Mean rating on a 5-point scale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">
                <a:latin typeface="Calibri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36" y="3883"/>
              <a:ext cx="1488" cy="243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555" y="3883"/>
              <a:ext cx="10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99"/>
                  </a:solidFill>
                  <a:latin typeface="Microsoft Sans Serif" pitchFamily="34" charset="0"/>
                </a:rPr>
                <a:t>ETC</a:t>
              </a:r>
              <a:r>
                <a:rPr lang="en-US" altLang="en-US" sz="1800" b="1">
                  <a:latin typeface="Microsoft Sans Serif" pitchFamily="34" charset="0"/>
                </a:rPr>
                <a:t> </a:t>
              </a:r>
              <a:r>
                <a:rPr lang="en-US" altLang="en-US" sz="1400">
                  <a:solidFill>
                    <a:srgbClr val="FF6600"/>
                  </a:solidFill>
                  <a:latin typeface="Microsoft Sans Serif" pitchFamily="34" charset="0"/>
                </a:rPr>
                <a:t>INSTITUTE</a:t>
              </a:r>
              <a:endParaRPr lang="en-US" altLang="en-US" sz="300">
                <a:latin typeface="Microsoft Sans Serif" pitchFamily="34" charset="0"/>
              </a:endParaRP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661" y="2868"/>
              <a:ext cx="1155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1.0-1.8 Very Dissatisfied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1.8-2.6 Dissatisfied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2.6-3.4 Neutral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3.4-4.2 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4.2-5.0 Very 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No Response</a:t>
              </a:r>
              <a:endParaRPr lang="en-US" altLang="en-US" sz="1200" dirty="0">
                <a:latin typeface="Calibri" pitchFamily="34" charset="0"/>
              </a:endParaRPr>
            </a:p>
          </p:txBody>
        </p:sp>
        <p:grpSp>
          <p:nvGrpSpPr>
            <p:cNvPr id="28" name="Group 58"/>
            <p:cNvGrpSpPr>
              <a:grpSpLocks/>
            </p:cNvGrpSpPr>
            <p:nvPr/>
          </p:nvGrpSpPr>
          <p:grpSpPr bwMode="auto">
            <a:xfrm>
              <a:off x="428" y="2906"/>
              <a:ext cx="210" cy="930"/>
              <a:chOff x="3658" y="1056"/>
              <a:chExt cx="230" cy="930"/>
            </a:xfrm>
          </p:grpSpPr>
          <p:sp>
            <p:nvSpPr>
              <p:cNvPr id="31" name="Rectangle 107"/>
              <p:cNvSpPr>
                <a:spLocks noChangeArrowheads="1"/>
              </p:cNvSpPr>
              <p:nvPr/>
            </p:nvSpPr>
            <p:spPr bwMode="auto">
              <a:xfrm>
                <a:off x="3658" y="1056"/>
                <a:ext cx="230" cy="127"/>
              </a:xfrm>
              <a:prstGeom prst="rect">
                <a:avLst/>
              </a:prstGeom>
              <a:solidFill>
                <a:srgbClr val="D7191C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2" name="Rectangle 109"/>
              <p:cNvSpPr>
                <a:spLocks noChangeArrowheads="1"/>
              </p:cNvSpPr>
              <p:nvPr/>
            </p:nvSpPr>
            <p:spPr bwMode="auto">
              <a:xfrm>
                <a:off x="3658" y="1217"/>
                <a:ext cx="230" cy="127"/>
              </a:xfrm>
              <a:prstGeom prst="rect">
                <a:avLst/>
              </a:prstGeom>
              <a:solidFill>
                <a:srgbClr val="FDAE61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3" name="Rectangle 110"/>
              <p:cNvSpPr>
                <a:spLocks noChangeArrowheads="1"/>
              </p:cNvSpPr>
              <p:nvPr/>
            </p:nvSpPr>
            <p:spPr bwMode="auto">
              <a:xfrm>
                <a:off x="3658" y="1536"/>
                <a:ext cx="230" cy="126"/>
              </a:xfrm>
              <a:prstGeom prst="rect">
                <a:avLst/>
              </a:prstGeom>
              <a:solidFill>
                <a:srgbClr val="ABD9E9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4" name="Rectangle 111"/>
              <p:cNvSpPr>
                <a:spLocks noChangeArrowheads="1"/>
              </p:cNvSpPr>
              <p:nvPr/>
            </p:nvSpPr>
            <p:spPr bwMode="auto">
              <a:xfrm>
                <a:off x="3658" y="1378"/>
                <a:ext cx="230" cy="127"/>
              </a:xfrm>
              <a:prstGeom prst="rect">
                <a:avLst/>
              </a:prstGeom>
              <a:solidFill>
                <a:srgbClr val="FFFFBF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5" name="Rectangle 112"/>
              <p:cNvSpPr>
                <a:spLocks noChangeArrowheads="1"/>
              </p:cNvSpPr>
              <p:nvPr/>
            </p:nvSpPr>
            <p:spPr bwMode="auto">
              <a:xfrm>
                <a:off x="3658" y="1697"/>
                <a:ext cx="230" cy="127"/>
              </a:xfrm>
              <a:prstGeom prst="rect">
                <a:avLst/>
              </a:prstGeom>
              <a:solidFill>
                <a:srgbClr val="2C7BB6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6" name="Rectangle 113" descr="Outlined diamond"/>
              <p:cNvSpPr>
                <a:spLocks noChangeArrowheads="1"/>
              </p:cNvSpPr>
              <p:nvPr/>
            </p:nvSpPr>
            <p:spPr bwMode="auto">
              <a:xfrm>
                <a:off x="3658" y="1859"/>
                <a:ext cx="230" cy="127"/>
              </a:xfrm>
              <a:prstGeom prst="rect">
                <a:avLst/>
              </a:prstGeom>
              <a:pattFill prst="openDmnd">
                <a:fgClr>
                  <a:schemeClr val="tx2"/>
                </a:fgClr>
                <a:bgClr>
                  <a:srgbClr val="FFFFFF"/>
                </a:bgClr>
              </a:patt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</p:grpSp>
        <p:pic>
          <p:nvPicPr>
            <p:cNvPr id="29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6" t="18588" r="54672" b="18690"/>
            <a:stretch>
              <a:fillRect/>
            </a:stretch>
          </p:blipFill>
          <p:spPr bwMode="auto">
            <a:xfrm flipH="1">
              <a:off x="366" y="3888"/>
              <a:ext cx="2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3888"/>
              <a:ext cx="24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5049"/>
            <a:ext cx="914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 b="1" dirty="0"/>
              <a:t>Satisfaction with Overall Quality of Sheriff Protection</a:t>
            </a:r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19</a:t>
            </a:fld>
            <a:endParaRPr lang="en-US" altLang="en-US" sz="800" dirty="0"/>
          </a:p>
        </p:txBody>
      </p:sp>
      <p:pic>
        <p:nvPicPr>
          <p:cNvPr id="24" name="Picture 2" descr="C:\_PNG\Q3 02 Overall quality of services pro.png">
            <a:extLst>
              <a:ext uri="{FF2B5EF4-FFF2-40B4-BE49-F238E27FC236}">
                <a16:creationId xmlns:a16="http://schemas.microsoft.com/office/drawing/2014/main" id="{76D3C095-E967-4D4D-8268-41A04833054B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4442" r="7950" b="4477"/>
          <a:stretch>
            <a:fillRect/>
          </a:stretch>
        </p:blipFill>
        <p:spPr bwMode="auto">
          <a:xfrm>
            <a:off x="4030666" y="482038"/>
            <a:ext cx="4660752" cy="6299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36E39CB-C6B8-493B-834A-C26925859432}"/>
              </a:ext>
            </a:extLst>
          </p:cNvPr>
          <p:cNvSpPr txBox="1"/>
          <p:nvPr/>
        </p:nvSpPr>
        <p:spPr>
          <a:xfrm>
            <a:off x="5042912" y="3493652"/>
            <a:ext cx="13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PAC 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2593B86-DA67-4250-816D-B3A122569D93}"/>
              </a:ext>
            </a:extLst>
          </p:cNvPr>
          <p:cNvSpPr/>
          <p:nvPr/>
        </p:nvSpPr>
        <p:spPr>
          <a:xfrm>
            <a:off x="4835153" y="4497460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0166D5-C22E-459C-A219-7C7C6CE6953A}"/>
              </a:ext>
            </a:extLst>
          </p:cNvPr>
          <p:cNvSpPr/>
          <p:nvPr/>
        </p:nvSpPr>
        <p:spPr>
          <a:xfrm>
            <a:off x="5384724" y="4925278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C0CDA43-C795-440D-B975-BA6727527EFF}"/>
              </a:ext>
            </a:extLst>
          </p:cNvPr>
          <p:cNvSpPr/>
          <p:nvPr/>
        </p:nvSpPr>
        <p:spPr>
          <a:xfrm>
            <a:off x="7426198" y="4751687"/>
            <a:ext cx="1249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1 &amp; </a:t>
            </a:r>
          </a:p>
          <a:p>
            <a:r>
              <a:rPr lang="en-US" sz="2000" b="1" dirty="0"/>
              <a:t>PAC 5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C8BF2EC-561D-4AB0-953A-299A4FE2CBF4}"/>
              </a:ext>
            </a:extLst>
          </p:cNvPr>
          <p:cNvCxnSpPr>
            <a:cxnSpLocks/>
          </p:cNvCxnSpPr>
          <p:nvPr/>
        </p:nvCxnSpPr>
        <p:spPr>
          <a:xfrm flipH="1" flipV="1">
            <a:off x="6379515" y="4607919"/>
            <a:ext cx="1102099" cy="43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45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5507" r="3838" b="9653"/>
          <a:stretch>
            <a:fillRect/>
          </a:stretch>
        </p:blipFill>
        <p:spPr bwMode="auto">
          <a:xfrm>
            <a:off x="1371600" y="1719468"/>
            <a:ext cx="6400800" cy="435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50863" y="5776332"/>
            <a:ext cx="8077200" cy="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More than 2,150,000 Persons Surveyed Since 2007 </a:t>
            </a:r>
          </a:p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for more than 900 cities in 49 States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50863" y="974028"/>
            <a:ext cx="8077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 National Leader in Market Research 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for Local Governmental Organizations</a:t>
            </a:r>
            <a:br>
              <a:rPr lang="en-US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…helping Town and county governments gather and use survey data to enhance organizational performance for more than 30 years</a:t>
            </a:r>
            <a:endParaRPr lang="en-US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</a:t>
            </a:fld>
            <a:endParaRPr lang="en-US" altLang="en-US" sz="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4843" y="211881"/>
            <a:ext cx="8077200" cy="5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ETC Institute</a:t>
            </a:r>
          </a:p>
        </p:txBody>
      </p:sp>
    </p:spTree>
    <p:extLst>
      <p:ext uri="{BB962C8B-B14F-4D97-AF65-F5344CB8AC3E}">
        <p14:creationId xmlns:p14="http://schemas.microsoft.com/office/powerpoint/2010/main" val="1541316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34686" y="1448082"/>
            <a:ext cx="3255645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All areas are in BLUE, which indicates that residents in all parts of the County are satisfied</a:t>
            </a:r>
          </a:p>
        </p:txBody>
      </p:sp>
      <p:grpSp>
        <p:nvGrpSpPr>
          <p:cNvPr id="20" name="Group 179"/>
          <p:cNvGrpSpPr>
            <a:grpSpLocks/>
          </p:cNvGrpSpPr>
          <p:nvPr/>
        </p:nvGrpSpPr>
        <p:grpSpPr bwMode="auto">
          <a:xfrm>
            <a:off x="589159" y="2898235"/>
            <a:ext cx="2362200" cy="2614612"/>
            <a:chOff x="336" y="2487"/>
            <a:chExt cx="1488" cy="1647"/>
          </a:xfrm>
        </p:grpSpPr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36" y="2491"/>
              <a:ext cx="1488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6" y="2487"/>
              <a:ext cx="1488" cy="388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78" y="2504"/>
              <a:ext cx="1402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Microsoft Sans Serif" pitchFamily="34" charset="0"/>
                </a:rPr>
                <a:t>Citizen Satisfaction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Microsoft Sans Serif" pitchFamily="34" charset="0"/>
                </a:rPr>
                <a:t>Mean rating on a 5-point scale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">
                <a:latin typeface="Calibri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36" y="3883"/>
              <a:ext cx="1488" cy="243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555" y="3883"/>
              <a:ext cx="10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99"/>
                  </a:solidFill>
                  <a:latin typeface="Microsoft Sans Serif" pitchFamily="34" charset="0"/>
                </a:rPr>
                <a:t>ETC</a:t>
              </a:r>
              <a:r>
                <a:rPr lang="en-US" altLang="en-US" sz="1800" b="1">
                  <a:latin typeface="Microsoft Sans Serif" pitchFamily="34" charset="0"/>
                </a:rPr>
                <a:t> </a:t>
              </a:r>
              <a:r>
                <a:rPr lang="en-US" altLang="en-US" sz="1400">
                  <a:solidFill>
                    <a:srgbClr val="FF6600"/>
                  </a:solidFill>
                  <a:latin typeface="Microsoft Sans Serif" pitchFamily="34" charset="0"/>
                </a:rPr>
                <a:t>INSTITUTE</a:t>
              </a:r>
              <a:endParaRPr lang="en-US" altLang="en-US" sz="300">
                <a:latin typeface="Microsoft Sans Serif" pitchFamily="34" charset="0"/>
              </a:endParaRP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661" y="2868"/>
              <a:ext cx="1155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1.0-1.8 Very Dissatisfied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1.8-2.6 Dissatisfied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2.6-3.4 Neutral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3.4-4.2 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4.2-5.0 Very 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No Response</a:t>
              </a:r>
              <a:endParaRPr lang="en-US" altLang="en-US" sz="1200" dirty="0">
                <a:latin typeface="Calibri" pitchFamily="34" charset="0"/>
              </a:endParaRPr>
            </a:p>
          </p:txBody>
        </p:sp>
        <p:grpSp>
          <p:nvGrpSpPr>
            <p:cNvPr id="28" name="Group 58"/>
            <p:cNvGrpSpPr>
              <a:grpSpLocks/>
            </p:cNvGrpSpPr>
            <p:nvPr/>
          </p:nvGrpSpPr>
          <p:grpSpPr bwMode="auto">
            <a:xfrm>
              <a:off x="428" y="2906"/>
              <a:ext cx="210" cy="930"/>
              <a:chOff x="3658" y="1056"/>
              <a:chExt cx="230" cy="930"/>
            </a:xfrm>
          </p:grpSpPr>
          <p:sp>
            <p:nvSpPr>
              <p:cNvPr id="31" name="Rectangle 107"/>
              <p:cNvSpPr>
                <a:spLocks noChangeArrowheads="1"/>
              </p:cNvSpPr>
              <p:nvPr/>
            </p:nvSpPr>
            <p:spPr bwMode="auto">
              <a:xfrm>
                <a:off x="3658" y="1056"/>
                <a:ext cx="230" cy="127"/>
              </a:xfrm>
              <a:prstGeom prst="rect">
                <a:avLst/>
              </a:prstGeom>
              <a:solidFill>
                <a:srgbClr val="D7191C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2" name="Rectangle 109"/>
              <p:cNvSpPr>
                <a:spLocks noChangeArrowheads="1"/>
              </p:cNvSpPr>
              <p:nvPr/>
            </p:nvSpPr>
            <p:spPr bwMode="auto">
              <a:xfrm>
                <a:off x="3658" y="1217"/>
                <a:ext cx="230" cy="127"/>
              </a:xfrm>
              <a:prstGeom prst="rect">
                <a:avLst/>
              </a:prstGeom>
              <a:solidFill>
                <a:srgbClr val="FDAE61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3" name="Rectangle 110"/>
              <p:cNvSpPr>
                <a:spLocks noChangeArrowheads="1"/>
              </p:cNvSpPr>
              <p:nvPr/>
            </p:nvSpPr>
            <p:spPr bwMode="auto">
              <a:xfrm>
                <a:off x="3658" y="1536"/>
                <a:ext cx="230" cy="126"/>
              </a:xfrm>
              <a:prstGeom prst="rect">
                <a:avLst/>
              </a:prstGeom>
              <a:solidFill>
                <a:srgbClr val="ABD9E9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4" name="Rectangle 111"/>
              <p:cNvSpPr>
                <a:spLocks noChangeArrowheads="1"/>
              </p:cNvSpPr>
              <p:nvPr/>
            </p:nvSpPr>
            <p:spPr bwMode="auto">
              <a:xfrm>
                <a:off x="3658" y="1378"/>
                <a:ext cx="230" cy="127"/>
              </a:xfrm>
              <a:prstGeom prst="rect">
                <a:avLst/>
              </a:prstGeom>
              <a:solidFill>
                <a:srgbClr val="FFFFBF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5" name="Rectangle 112"/>
              <p:cNvSpPr>
                <a:spLocks noChangeArrowheads="1"/>
              </p:cNvSpPr>
              <p:nvPr/>
            </p:nvSpPr>
            <p:spPr bwMode="auto">
              <a:xfrm>
                <a:off x="3658" y="1697"/>
                <a:ext cx="230" cy="127"/>
              </a:xfrm>
              <a:prstGeom prst="rect">
                <a:avLst/>
              </a:prstGeom>
              <a:solidFill>
                <a:srgbClr val="2C7BB6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6" name="Rectangle 113" descr="Outlined diamond"/>
              <p:cNvSpPr>
                <a:spLocks noChangeArrowheads="1"/>
              </p:cNvSpPr>
              <p:nvPr/>
            </p:nvSpPr>
            <p:spPr bwMode="auto">
              <a:xfrm>
                <a:off x="3658" y="1859"/>
                <a:ext cx="230" cy="127"/>
              </a:xfrm>
              <a:prstGeom prst="rect">
                <a:avLst/>
              </a:prstGeom>
              <a:pattFill prst="openDmnd">
                <a:fgClr>
                  <a:schemeClr val="tx2"/>
                </a:fgClr>
                <a:bgClr>
                  <a:srgbClr val="FFFFFF"/>
                </a:bgClr>
              </a:patt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</p:grpSp>
        <p:pic>
          <p:nvPicPr>
            <p:cNvPr id="29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6" t="18588" r="54672" b="18690"/>
            <a:stretch>
              <a:fillRect/>
            </a:stretch>
          </p:blipFill>
          <p:spPr bwMode="auto">
            <a:xfrm flipH="1">
              <a:off x="366" y="3888"/>
              <a:ext cx="2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3888"/>
              <a:ext cx="24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5049"/>
            <a:ext cx="914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 b="1" dirty="0"/>
              <a:t>Satisfaction with Response Time for Fire Services</a:t>
            </a:r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20</a:t>
            </a:fld>
            <a:endParaRPr lang="en-US" altLang="en-US" sz="800" dirty="0"/>
          </a:p>
        </p:txBody>
      </p:sp>
      <p:pic>
        <p:nvPicPr>
          <p:cNvPr id="24" name="Picture 2" descr="C:\_PNG\Q3 02 Overall quality of services pro.png">
            <a:extLst>
              <a:ext uri="{FF2B5EF4-FFF2-40B4-BE49-F238E27FC236}">
                <a16:creationId xmlns:a16="http://schemas.microsoft.com/office/drawing/2014/main" id="{D3820526-B163-4F06-870D-95FF40446E86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4442" r="7950" b="4477"/>
          <a:stretch>
            <a:fillRect/>
          </a:stretch>
        </p:blipFill>
        <p:spPr bwMode="auto">
          <a:xfrm>
            <a:off x="4030666" y="482038"/>
            <a:ext cx="4660752" cy="6299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61E0047-10CE-48AF-9192-D1D3B5C48F97}"/>
              </a:ext>
            </a:extLst>
          </p:cNvPr>
          <p:cNvSpPr txBox="1"/>
          <p:nvPr/>
        </p:nvSpPr>
        <p:spPr>
          <a:xfrm>
            <a:off x="5042912" y="3493652"/>
            <a:ext cx="13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PAC 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62D3B2-6076-491B-AE04-800090E16AFE}"/>
              </a:ext>
            </a:extLst>
          </p:cNvPr>
          <p:cNvSpPr/>
          <p:nvPr/>
        </p:nvSpPr>
        <p:spPr>
          <a:xfrm>
            <a:off x="4835153" y="4497460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9874F5-E3CF-4AC0-BD46-618DE758AC1C}"/>
              </a:ext>
            </a:extLst>
          </p:cNvPr>
          <p:cNvSpPr/>
          <p:nvPr/>
        </p:nvSpPr>
        <p:spPr>
          <a:xfrm>
            <a:off x="5384724" y="4925278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95C6BE-22F3-4491-A6B6-82962F981BD0}"/>
              </a:ext>
            </a:extLst>
          </p:cNvPr>
          <p:cNvSpPr/>
          <p:nvPr/>
        </p:nvSpPr>
        <p:spPr>
          <a:xfrm>
            <a:off x="7426198" y="4751687"/>
            <a:ext cx="1249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1 &amp; </a:t>
            </a:r>
          </a:p>
          <a:p>
            <a:r>
              <a:rPr lang="en-US" sz="2000" b="1" dirty="0"/>
              <a:t>PAC 5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26A7B0E-F128-49C6-B4F3-6A45D6930CA9}"/>
              </a:ext>
            </a:extLst>
          </p:cNvPr>
          <p:cNvCxnSpPr>
            <a:cxnSpLocks/>
          </p:cNvCxnSpPr>
          <p:nvPr/>
        </p:nvCxnSpPr>
        <p:spPr>
          <a:xfrm flipH="1" flipV="1">
            <a:off x="6379515" y="4607919"/>
            <a:ext cx="1102099" cy="43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105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79"/>
          <p:cNvGrpSpPr>
            <a:grpSpLocks/>
          </p:cNvGrpSpPr>
          <p:nvPr/>
        </p:nvGrpSpPr>
        <p:grpSpPr bwMode="auto">
          <a:xfrm>
            <a:off x="589159" y="2898235"/>
            <a:ext cx="2362200" cy="2614612"/>
            <a:chOff x="336" y="2487"/>
            <a:chExt cx="1488" cy="1647"/>
          </a:xfrm>
        </p:grpSpPr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36" y="2491"/>
              <a:ext cx="1488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6" y="2487"/>
              <a:ext cx="1488" cy="388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78" y="2504"/>
              <a:ext cx="1402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Microsoft Sans Serif" pitchFamily="34" charset="0"/>
                </a:rPr>
                <a:t>Citizen Satisfaction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Microsoft Sans Serif" pitchFamily="34" charset="0"/>
                </a:rPr>
                <a:t>Mean rating on a 5-point scale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">
                <a:latin typeface="Calibri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36" y="3883"/>
              <a:ext cx="1488" cy="243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555" y="3883"/>
              <a:ext cx="10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99"/>
                  </a:solidFill>
                  <a:latin typeface="Microsoft Sans Serif" pitchFamily="34" charset="0"/>
                </a:rPr>
                <a:t>ETC</a:t>
              </a:r>
              <a:r>
                <a:rPr lang="en-US" altLang="en-US" sz="1800" b="1">
                  <a:latin typeface="Microsoft Sans Serif" pitchFamily="34" charset="0"/>
                </a:rPr>
                <a:t> </a:t>
              </a:r>
              <a:r>
                <a:rPr lang="en-US" altLang="en-US" sz="1400">
                  <a:solidFill>
                    <a:srgbClr val="FF6600"/>
                  </a:solidFill>
                  <a:latin typeface="Microsoft Sans Serif" pitchFamily="34" charset="0"/>
                </a:rPr>
                <a:t>INSTITUTE</a:t>
              </a:r>
              <a:endParaRPr lang="en-US" altLang="en-US" sz="300">
                <a:latin typeface="Microsoft Sans Serif" pitchFamily="34" charset="0"/>
              </a:endParaRP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661" y="2868"/>
              <a:ext cx="1155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1.0-1.8 Very Dissatisfied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1.8-2.6 Dissatisfied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2.6-3.4 Neutral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3.4-4.2 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4.2-5.0 Very 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No Response</a:t>
              </a:r>
              <a:endParaRPr lang="en-US" altLang="en-US" sz="1200" dirty="0">
                <a:latin typeface="Calibri" pitchFamily="34" charset="0"/>
              </a:endParaRPr>
            </a:p>
          </p:txBody>
        </p:sp>
        <p:grpSp>
          <p:nvGrpSpPr>
            <p:cNvPr id="28" name="Group 58"/>
            <p:cNvGrpSpPr>
              <a:grpSpLocks/>
            </p:cNvGrpSpPr>
            <p:nvPr/>
          </p:nvGrpSpPr>
          <p:grpSpPr bwMode="auto">
            <a:xfrm>
              <a:off x="428" y="2906"/>
              <a:ext cx="210" cy="930"/>
              <a:chOff x="3658" y="1056"/>
              <a:chExt cx="230" cy="930"/>
            </a:xfrm>
          </p:grpSpPr>
          <p:sp>
            <p:nvSpPr>
              <p:cNvPr id="31" name="Rectangle 107"/>
              <p:cNvSpPr>
                <a:spLocks noChangeArrowheads="1"/>
              </p:cNvSpPr>
              <p:nvPr/>
            </p:nvSpPr>
            <p:spPr bwMode="auto">
              <a:xfrm>
                <a:off x="3658" y="1056"/>
                <a:ext cx="230" cy="127"/>
              </a:xfrm>
              <a:prstGeom prst="rect">
                <a:avLst/>
              </a:prstGeom>
              <a:solidFill>
                <a:srgbClr val="D7191C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2" name="Rectangle 109"/>
              <p:cNvSpPr>
                <a:spLocks noChangeArrowheads="1"/>
              </p:cNvSpPr>
              <p:nvPr/>
            </p:nvSpPr>
            <p:spPr bwMode="auto">
              <a:xfrm>
                <a:off x="3658" y="1217"/>
                <a:ext cx="230" cy="127"/>
              </a:xfrm>
              <a:prstGeom prst="rect">
                <a:avLst/>
              </a:prstGeom>
              <a:solidFill>
                <a:srgbClr val="FDAE61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3" name="Rectangle 110"/>
              <p:cNvSpPr>
                <a:spLocks noChangeArrowheads="1"/>
              </p:cNvSpPr>
              <p:nvPr/>
            </p:nvSpPr>
            <p:spPr bwMode="auto">
              <a:xfrm>
                <a:off x="3658" y="1536"/>
                <a:ext cx="230" cy="126"/>
              </a:xfrm>
              <a:prstGeom prst="rect">
                <a:avLst/>
              </a:prstGeom>
              <a:solidFill>
                <a:srgbClr val="ABD9E9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4" name="Rectangle 111"/>
              <p:cNvSpPr>
                <a:spLocks noChangeArrowheads="1"/>
              </p:cNvSpPr>
              <p:nvPr/>
            </p:nvSpPr>
            <p:spPr bwMode="auto">
              <a:xfrm>
                <a:off x="3658" y="1378"/>
                <a:ext cx="230" cy="127"/>
              </a:xfrm>
              <a:prstGeom prst="rect">
                <a:avLst/>
              </a:prstGeom>
              <a:solidFill>
                <a:srgbClr val="FFFFBF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5" name="Rectangle 112"/>
              <p:cNvSpPr>
                <a:spLocks noChangeArrowheads="1"/>
              </p:cNvSpPr>
              <p:nvPr/>
            </p:nvSpPr>
            <p:spPr bwMode="auto">
              <a:xfrm>
                <a:off x="3658" y="1697"/>
                <a:ext cx="230" cy="127"/>
              </a:xfrm>
              <a:prstGeom prst="rect">
                <a:avLst/>
              </a:prstGeom>
              <a:solidFill>
                <a:srgbClr val="2C7BB6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  <p:sp>
            <p:nvSpPr>
              <p:cNvPr id="36" name="Rectangle 113" descr="Outlined diamond"/>
              <p:cNvSpPr>
                <a:spLocks noChangeArrowheads="1"/>
              </p:cNvSpPr>
              <p:nvPr/>
            </p:nvSpPr>
            <p:spPr bwMode="auto">
              <a:xfrm>
                <a:off x="3658" y="1859"/>
                <a:ext cx="230" cy="127"/>
              </a:xfrm>
              <a:prstGeom prst="rect">
                <a:avLst/>
              </a:prstGeom>
              <a:pattFill prst="openDmnd">
                <a:fgClr>
                  <a:schemeClr val="tx2"/>
                </a:fgClr>
                <a:bgClr>
                  <a:srgbClr val="FFFFFF"/>
                </a:bgClr>
              </a:patt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lgerian" pitchFamily="82" charset="0"/>
                </a:endParaRPr>
              </a:p>
            </p:txBody>
          </p:sp>
        </p:grpSp>
        <p:pic>
          <p:nvPicPr>
            <p:cNvPr id="29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6" t="18588" r="54672" b="18690"/>
            <a:stretch>
              <a:fillRect/>
            </a:stretch>
          </p:blipFill>
          <p:spPr bwMode="auto">
            <a:xfrm flipH="1">
              <a:off x="366" y="3888"/>
              <a:ext cx="2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3888"/>
              <a:ext cx="24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5049"/>
            <a:ext cx="914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 b="1" dirty="0"/>
              <a:t>Satisfaction with Response Time for EMS Services</a:t>
            </a:r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21</a:t>
            </a:fld>
            <a:endParaRPr lang="en-US" altLang="en-US" sz="800" dirty="0"/>
          </a:p>
        </p:txBody>
      </p:sp>
      <p:pic>
        <p:nvPicPr>
          <p:cNvPr id="24" name="Picture 2" descr="C:\_PNG\Q3 02 Overall quality of services pro.png">
            <a:extLst>
              <a:ext uri="{FF2B5EF4-FFF2-40B4-BE49-F238E27FC236}">
                <a16:creationId xmlns:a16="http://schemas.microsoft.com/office/drawing/2014/main" id="{73FA29B8-9C69-4630-BC1D-360965C1DD82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4442" r="7950" b="4477"/>
          <a:stretch>
            <a:fillRect/>
          </a:stretch>
        </p:blipFill>
        <p:spPr bwMode="auto">
          <a:xfrm>
            <a:off x="4030666" y="482038"/>
            <a:ext cx="4660752" cy="6299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2">
            <a:extLst>
              <a:ext uri="{FF2B5EF4-FFF2-40B4-BE49-F238E27FC236}">
                <a16:creationId xmlns:a16="http://schemas.microsoft.com/office/drawing/2014/main" id="{ED5AD13C-5C6F-4A9B-BC7A-6B3DD6A5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86" y="1448082"/>
            <a:ext cx="3255645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All areas are in BLUE, which indicates that residents in all parts of the County are satisfied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89A81F-9904-4F02-B225-BE7FB51D0C83}"/>
              </a:ext>
            </a:extLst>
          </p:cNvPr>
          <p:cNvSpPr txBox="1"/>
          <p:nvPr/>
        </p:nvSpPr>
        <p:spPr>
          <a:xfrm>
            <a:off x="5042912" y="3493652"/>
            <a:ext cx="13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PAC 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44D64B-2379-4EDD-B7C1-4808E9432674}"/>
              </a:ext>
            </a:extLst>
          </p:cNvPr>
          <p:cNvSpPr/>
          <p:nvPr/>
        </p:nvSpPr>
        <p:spPr>
          <a:xfrm>
            <a:off x="4835153" y="4497460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951C1-27F3-4316-BF50-60C103B015D1}"/>
              </a:ext>
            </a:extLst>
          </p:cNvPr>
          <p:cNvSpPr/>
          <p:nvPr/>
        </p:nvSpPr>
        <p:spPr>
          <a:xfrm>
            <a:off x="5384724" y="4925278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539132-74EC-4B0E-8C7E-BAA844E0F520}"/>
              </a:ext>
            </a:extLst>
          </p:cNvPr>
          <p:cNvSpPr/>
          <p:nvPr/>
        </p:nvSpPr>
        <p:spPr>
          <a:xfrm>
            <a:off x="7426198" y="4751687"/>
            <a:ext cx="1249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1 &amp; </a:t>
            </a:r>
          </a:p>
          <a:p>
            <a:r>
              <a:rPr lang="en-US" sz="2000" b="1" dirty="0"/>
              <a:t>PAC 5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16D0DC5-701B-433E-9B90-EF2FCB0CD9AC}"/>
              </a:ext>
            </a:extLst>
          </p:cNvPr>
          <p:cNvCxnSpPr>
            <a:cxnSpLocks/>
          </p:cNvCxnSpPr>
          <p:nvPr/>
        </p:nvCxnSpPr>
        <p:spPr>
          <a:xfrm flipH="1" flipV="1">
            <a:off x="6379515" y="4607919"/>
            <a:ext cx="1102099" cy="43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866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842802" cy="319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Major Finding #3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Satisfaction Ratings for Durham County Are Generally Higher Than Other Large Communities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4000" b="1" dirty="0">
              <a:effectLst>
                <a:outerShdw blurRad="38100" dist="38100" dir="2700000" algn="tl">
                  <a:srgbClr val="04617B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22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52EF57-EE7C-497A-B175-4353ABE07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37" y="98040"/>
            <a:ext cx="8412158" cy="63913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4" name="Down Arrow 13"/>
          <p:cNvSpPr>
            <a:spLocks noChangeArrowheads="1"/>
          </p:cNvSpPr>
          <p:nvPr/>
        </p:nvSpPr>
        <p:spPr bwMode="auto">
          <a:xfrm rot="10800000">
            <a:off x="4237346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10373" y="6575502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 rot="10800000">
            <a:off x="2322828" y="152468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07441" y="455233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059128" y="1790987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257913" y="349831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Down Arrow 20"/>
          <p:cNvSpPr>
            <a:spLocks noChangeArrowheads="1"/>
          </p:cNvSpPr>
          <p:nvPr/>
        </p:nvSpPr>
        <p:spPr bwMode="auto">
          <a:xfrm rot="10800000">
            <a:off x="1012241" y="403074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279224" y="5565406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Down Arrow 15">
            <a:extLst>
              <a:ext uri="{FF2B5EF4-FFF2-40B4-BE49-F238E27FC236}">
                <a16:creationId xmlns:a16="http://schemas.microsoft.com/office/drawing/2014/main" id="{CB3B8DF4-99EC-4322-AE1F-059200C678C5}"/>
              </a:ext>
            </a:extLst>
          </p:cNvPr>
          <p:cNvSpPr/>
          <p:nvPr/>
        </p:nvSpPr>
        <p:spPr>
          <a:xfrm>
            <a:off x="934436" y="2311335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Down Arrow 15">
            <a:extLst>
              <a:ext uri="{FF2B5EF4-FFF2-40B4-BE49-F238E27FC236}">
                <a16:creationId xmlns:a16="http://schemas.microsoft.com/office/drawing/2014/main" id="{730B8898-8359-4CD8-BA99-DED2369B9DBC}"/>
              </a:ext>
            </a:extLst>
          </p:cNvPr>
          <p:cNvSpPr/>
          <p:nvPr/>
        </p:nvSpPr>
        <p:spPr>
          <a:xfrm>
            <a:off x="1844221" y="302715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Down Arrow 18">
            <a:extLst>
              <a:ext uri="{FF2B5EF4-FFF2-40B4-BE49-F238E27FC236}">
                <a16:creationId xmlns:a16="http://schemas.microsoft.com/office/drawing/2014/main" id="{1A0C1EE0-F760-4DB6-9460-9D913511FE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03537" y="378148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Down Arrow 14">
            <a:extLst>
              <a:ext uri="{FF2B5EF4-FFF2-40B4-BE49-F238E27FC236}">
                <a16:creationId xmlns:a16="http://schemas.microsoft.com/office/drawing/2014/main" id="{E33FA7E0-3E19-4541-B126-2D5109E4891A}"/>
              </a:ext>
            </a:extLst>
          </p:cNvPr>
          <p:cNvSpPr/>
          <p:nvPr/>
        </p:nvSpPr>
        <p:spPr>
          <a:xfrm>
            <a:off x="1813457" y="4818535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66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DE7D8-526F-4474-BCBC-E0618DCA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42" y="145259"/>
            <a:ext cx="8352239" cy="63225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4" name="Down Arrow 13"/>
          <p:cNvSpPr>
            <a:spLocks noChangeArrowheads="1"/>
          </p:cNvSpPr>
          <p:nvPr/>
        </p:nvSpPr>
        <p:spPr bwMode="auto">
          <a:xfrm rot="10800000">
            <a:off x="4237346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10373" y="6575502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24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27" name="Down Arrow 26"/>
          <p:cNvSpPr>
            <a:spLocks noChangeArrowheads="1"/>
          </p:cNvSpPr>
          <p:nvPr/>
        </p:nvSpPr>
        <p:spPr bwMode="auto">
          <a:xfrm rot="10800000">
            <a:off x="515881" y="258985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 rot="10800000">
            <a:off x="257427" y="316100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755691" y="376741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 rot="10800000">
            <a:off x="266663" y="536688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 rot="10800000">
            <a:off x="419886" y="480634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Down Arrow 16">
            <a:extLst>
              <a:ext uri="{FF2B5EF4-FFF2-40B4-BE49-F238E27FC236}">
                <a16:creationId xmlns:a16="http://schemas.microsoft.com/office/drawing/2014/main" id="{1C695B22-DCA3-4634-8EFD-387F32803B47}"/>
              </a:ext>
            </a:extLst>
          </p:cNvPr>
          <p:cNvSpPr/>
          <p:nvPr/>
        </p:nvSpPr>
        <p:spPr>
          <a:xfrm>
            <a:off x="1323131" y="2065317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07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4" y="135465"/>
            <a:ext cx="8334505" cy="633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4" name="Down Arrow 13"/>
          <p:cNvSpPr>
            <a:spLocks noChangeArrowheads="1"/>
          </p:cNvSpPr>
          <p:nvPr/>
        </p:nvSpPr>
        <p:spPr bwMode="auto">
          <a:xfrm rot="10800000">
            <a:off x="4237346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10373" y="6575502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 rot="10800000">
            <a:off x="2299514" y="161347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2197088" y="230718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109882" y="376827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529913" y="4535062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6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752600"/>
            <a:ext cx="8763000" cy="227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Major Finding #4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Trend Analysis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4000" dirty="0">
              <a:effectLst>
                <a:outerShdw blurRad="38100" dist="38100" dir="2700000" algn="tl">
                  <a:srgbClr val="04617B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26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940298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311497" y="1628073"/>
            <a:ext cx="8564874" cy="5066238"/>
          </a:xfrm>
        </p:spPr>
        <p:txBody>
          <a:bodyPr>
            <a:normAutofit lnSpcReduction="10000"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u="sng" dirty="0"/>
              <a:t>Notable Increases in Satisfaction Since 2016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" b="1" u="sng" dirty="0"/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Yard waste collection services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Neighborhood has convenient outdoor places to run, walk, bike &amp; exercise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Value received for local property taxes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County efforts to keep residents informed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1400" dirty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u="sng" dirty="0"/>
              <a:t>Notable Decreases in Satisfaction Since 2016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" b="1" u="sng" dirty="0">
              <a:solidFill>
                <a:srgbClr val="FF0000"/>
              </a:solidFill>
            </a:endParaRP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Resolution to issue/concern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Accuracy of information given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Durham as a place to educate children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Encouraging community involvement in education-related decision making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Ease of travel within Durham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109653"/>
            <a:ext cx="7772400" cy="126194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Trends Analysis</a:t>
            </a:r>
          </a:p>
          <a:p>
            <a:pPr algn="ctr">
              <a:defRPr/>
            </a:pP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to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27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539169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43742" y="1523999"/>
            <a:ext cx="8122586" cy="428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Major Finding #5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 Priorities for Investment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4000" b="1" dirty="0">
              <a:effectLst>
                <a:outerShdw blurRad="38100" dist="38100" dir="2700000" algn="tl">
                  <a:srgbClr val="04617B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28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78" y="72188"/>
            <a:ext cx="7518400" cy="632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F6A922-37B0-4FE0-B338-75A475C4ABC8}" type="slidenum">
              <a:rPr lang="en-US" altLang="en-US" smtClean="0"/>
              <a:pPr eaLnBrk="1" hangingPunct="1"/>
              <a:t>29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423102"/>
            <a:ext cx="9144000" cy="4348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Overall Community Priorities:</a:t>
            </a:r>
            <a:r>
              <a:rPr lang="en-US" sz="1900" b="1" i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6356996" y="6505729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8067915" y="1732700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8090493" y="2384081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8111015" y="2596322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8078066" y="1941765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Agenda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46767" y="1975620"/>
            <a:ext cx="7989849" cy="368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Purpose and Methodology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Bottom Line Upfront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Major Findings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00" b="1" dirty="0">
                <a:latin typeface="+mn-lt"/>
              </a:rPr>
              <a:t>2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Summary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Questions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943D0-3066-4A2F-85A9-60ED5BBF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6" y="1293094"/>
            <a:ext cx="8845015" cy="4765406"/>
          </a:xfrm>
          <a:prstGeom prst="rect">
            <a:avLst/>
          </a:prstGeom>
        </p:spPr>
      </p:pic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F6A922-37B0-4FE0-B338-75A475C4ABC8}" type="slidenum">
              <a:rPr lang="en-US" altLang="en-US" smtClean="0"/>
              <a:pPr eaLnBrk="1" hangingPunct="1"/>
              <a:t>30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423102"/>
            <a:ext cx="9144000" cy="4348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Parks and Recreation Priorities:</a:t>
            </a:r>
            <a:r>
              <a:rPr lang="en-US" sz="1900" b="1" i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6457355" y="6505729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8708398" y="3346592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92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847379"/>
            <a:ext cx="7696200" cy="131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Other Findings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31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4129126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32</a:t>
            </a:fld>
            <a:endParaRPr lang="en-US" altLang="en-US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7" y="195600"/>
            <a:ext cx="8613422" cy="64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062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33</a:t>
            </a:fld>
            <a:endParaRPr lang="en-US" altLang="en-US" sz="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CBC6B-83BE-4B6F-B9A1-4E94E2C66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33" y="205791"/>
            <a:ext cx="8549704" cy="64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0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34</a:t>
            </a:fld>
            <a:endParaRPr lang="en-US" altLang="en-US" sz="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6110E-A036-47B7-83D8-EFC0D5978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62" y="184729"/>
            <a:ext cx="8578031" cy="64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0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6951" y="245293"/>
            <a:ext cx="7772400" cy="102594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71031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35</a:t>
            </a:fld>
            <a:endParaRPr lang="en-US" altLang="en-US" sz="8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155590" y="1215481"/>
            <a:ext cx="8787687" cy="526337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Residents Have a Positive Perception of the County</a:t>
            </a: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/>
              <a:t>81% rated the County as an excellent or good place to live; only 9% rated it as below average or poor</a:t>
            </a:r>
          </a:p>
          <a:p>
            <a:pPr marL="274637" lvl="2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endParaRPr lang="en-US" sz="600" dirty="0">
              <a:solidFill>
                <a:srgbClr val="FF0000"/>
              </a:solidFill>
            </a:endParaRP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/>
              <a:t>76% are satisfied with the overall quality of life in their neighborhood; only 9% are dissatisfied</a:t>
            </a: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endParaRPr lang="en-US" sz="16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Durham County Rates Higher Than Other Large Communities in the </a:t>
            </a:r>
            <a:r>
              <a:rPr lang="en-US" sz="2400" b="1" u="sng" dirty="0"/>
              <a:t>Overall Quality of County Services</a:t>
            </a:r>
            <a:r>
              <a:rPr lang="en-US" sz="2400" b="1" dirty="0"/>
              <a:t> 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The County rated 10% above the average for other large communities in the overall quality of services provided by the County</a:t>
            </a: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endParaRPr lang="en-US" sz="16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Durham County Rates Higher Than Other Large Communities in Providing </a:t>
            </a:r>
            <a:r>
              <a:rPr lang="en-US" sz="2400" b="1" u="sng" dirty="0"/>
              <a:t>Customer Service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The County rated 20% above the average for other large communities in the overall quality of customer service from County employees 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54774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36</a:t>
            </a:fld>
            <a:endParaRPr lang="en-US" altLang="en-US" sz="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96951" y="289897"/>
            <a:ext cx="7772400" cy="102594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D74C292-D828-4B45-A4D8-BD4623DAB2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243" y="1326991"/>
            <a:ext cx="8575815" cy="5132889"/>
          </a:xfrm>
        </p:spPr>
        <p:txBody>
          <a:bodyPr>
            <a:normAutofit/>
          </a:bodyPr>
          <a:lstStyle/>
          <a:p>
            <a:pPr marL="366713" lvl="1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6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Overall </a:t>
            </a:r>
            <a:r>
              <a:rPr lang="en-US" sz="2400" b="1" u="sng" dirty="0"/>
              <a:t>community</a:t>
            </a:r>
            <a:r>
              <a:rPr lang="en-US" sz="2400" b="1" dirty="0"/>
              <a:t> priorities for improvement over the next 2 years: 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Public Schools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Overall Maintenance of Streets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Police Protection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Ease of Travel within Durham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200" dirty="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Overall </a:t>
            </a:r>
            <a:r>
              <a:rPr lang="en-US" sz="2400" b="1" u="sng" dirty="0"/>
              <a:t>County</a:t>
            </a:r>
            <a:r>
              <a:rPr lang="en-US" sz="2400" b="1" dirty="0"/>
              <a:t> priorities for improvement over the next 2 years: 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Public Schools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Services of Durham County Dept. of Social Services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Public Health Services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Sheriff Protection</a:t>
            </a:r>
          </a:p>
        </p:txBody>
      </p:sp>
    </p:spTree>
    <p:extLst>
      <p:ext uri="{BB962C8B-B14F-4D97-AF65-F5344CB8AC3E}">
        <p14:creationId xmlns:p14="http://schemas.microsoft.com/office/powerpoint/2010/main" val="3349960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dirty="0"/>
              <a:t>Questions?</a:t>
            </a:r>
          </a:p>
          <a:p>
            <a:pPr algn="ctr" eaLnBrk="1" hangingPunct="1"/>
            <a:endParaRPr lang="en-US" altLang="en-US" sz="6600" dirty="0">
              <a:solidFill>
                <a:srgbClr val="333399"/>
              </a:solidFill>
            </a:endParaRPr>
          </a:p>
          <a:p>
            <a:pPr algn="ctr" eaLnBrk="1" hangingPunct="1"/>
            <a:r>
              <a:rPr lang="en-US" altLang="en-US" sz="4000" dirty="0"/>
              <a:t>THANK YOU!!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37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82601" y="1064528"/>
            <a:ext cx="8211444" cy="52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800" u="sng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objectively assess citizen satisfaction with the delivery of County services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400" b="1" dirty="0"/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help determine priorities for the community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measure trends from previous surveys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compare the County’s performance with other large communities across the U.S.</a:t>
            </a:r>
          </a:p>
          <a:p>
            <a:pPr eaLnBrk="1" hangingPunct="1"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lvl="1" eaLnBrk="1" hangingPunct="1">
              <a:buFontTx/>
              <a:buChar char="–"/>
            </a:pPr>
            <a:endParaRPr lang="en-US" altLang="en-US" sz="2800" dirty="0">
              <a:latin typeface="+mn-lt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685800" y="407988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85800" y="-2301"/>
            <a:ext cx="7772400" cy="98443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Methodology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7987" y="764908"/>
            <a:ext cx="8396871" cy="599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Survey Description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seven-page survey administered in December; included many of the same questions from previous surveys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Method of Administration 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by mail, online and phone to randomly selected households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each survey took approximately 15-20 minutes to complete</a:t>
            </a:r>
          </a:p>
          <a:p>
            <a:pPr marL="0" indent="0" eaLnBrk="1" hangingPunct="1">
              <a:spcBef>
                <a:spcPct val="20000"/>
              </a:spcBef>
              <a:buClr>
                <a:schemeClr val="accent3"/>
              </a:buClr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Sample size:</a:t>
            </a:r>
            <a:endParaRPr lang="en-US" altLang="en-US" sz="2800" b="1" dirty="0"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total of 609 completed surveys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406 surveys from City residents, 203 from unincorporated County residents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demographics of survey respondents accurately reflects the actual population of the County</a:t>
            </a:r>
          </a:p>
          <a:p>
            <a:pPr marL="457200" lvl="1" indent="0" eaLnBrk="1" hangingPunct="1">
              <a:spcBef>
                <a:spcPct val="20000"/>
              </a:spcBef>
              <a:buClr>
                <a:schemeClr val="accent3"/>
              </a:buClr>
            </a:pPr>
            <a:endParaRPr lang="en-US" altLang="en-US" sz="4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Confidence level:  </a:t>
            </a:r>
            <a:r>
              <a:rPr lang="en-US" altLang="en-US" sz="2400" dirty="0">
                <a:latin typeface="+mn-lt"/>
              </a:rPr>
              <a:t>95% </a:t>
            </a:r>
          </a:p>
          <a:p>
            <a:pPr marL="0" indent="0" eaLnBrk="1" hangingPunct="1">
              <a:spcBef>
                <a:spcPct val="20000"/>
              </a:spcBef>
              <a:buClr>
                <a:schemeClr val="accent3"/>
              </a:buClr>
            </a:pPr>
            <a:endParaRPr lang="en-US" altLang="en-US" sz="2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Margin of error:  </a:t>
            </a:r>
            <a:r>
              <a:rPr lang="en-US" altLang="en-US" sz="2400" dirty="0">
                <a:latin typeface="+mn-lt"/>
              </a:rPr>
              <a:t>+/- 4.0% overall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5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3EEE205-A2C6-442C-A54A-8E95F3F8E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63" y="154095"/>
            <a:ext cx="5257940" cy="656223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1921" y="1286482"/>
            <a:ext cx="34879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Durham County</a:t>
            </a:r>
          </a:p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Resident Survey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6</a:t>
            </a:fld>
            <a:endParaRPr lang="en-US" alt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4893622" y="3336785"/>
            <a:ext cx="13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PAC 2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2334" y="4252057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3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7793" y="4698347"/>
            <a:ext cx="92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4</a:t>
            </a:r>
          </a:p>
        </p:txBody>
      </p:sp>
      <p:sp>
        <p:nvSpPr>
          <p:cNvPr id="5" name="Rectangle 4"/>
          <p:cNvSpPr/>
          <p:nvPr/>
        </p:nvSpPr>
        <p:spPr>
          <a:xfrm>
            <a:off x="7248847" y="4592535"/>
            <a:ext cx="1249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PAC 1 &amp; </a:t>
            </a:r>
          </a:p>
          <a:p>
            <a:r>
              <a:rPr lang="en-US" sz="2000" b="1" dirty="0"/>
              <a:t>PAC 5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6195249" y="4338984"/>
            <a:ext cx="1053598" cy="559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63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_PNG\Location of Survey Respondents.png">
            <a:extLst>
              <a:ext uri="{FF2B5EF4-FFF2-40B4-BE49-F238E27FC236}">
                <a16:creationId xmlns:a16="http://schemas.microsoft.com/office/drawing/2014/main" id="{30DB7AEC-7CB7-4617-AA03-56EBACF4FC1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4442" r="7950" b="4477"/>
          <a:stretch>
            <a:fillRect/>
          </a:stretch>
        </p:blipFill>
        <p:spPr bwMode="auto">
          <a:xfrm>
            <a:off x="3956037" y="195328"/>
            <a:ext cx="4635575" cy="626455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9008" y="1055378"/>
            <a:ext cx="366938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of Survey </a:t>
            </a:r>
          </a:p>
          <a:p>
            <a:pPr algn="ctr" eaLnBrk="1" hangingPunct="1">
              <a:defRPr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Respondents</a:t>
            </a:r>
          </a:p>
          <a:p>
            <a:pPr algn="ctr" eaLnBrk="1" hangingPunct="1">
              <a:defRPr/>
            </a:pP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Durham County</a:t>
            </a:r>
          </a:p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Resident Survey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047131" y="6394188"/>
            <a:ext cx="4490332" cy="35394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 dirty="0">
                <a:solidFill>
                  <a:schemeClr val="bg1"/>
                </a:solidFill>
                <a:latin typeface="Arial" charset="0"/>
              </a:rPr>
              <a:t>Good Representation throughout the County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7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74997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6951" y="245293"/>
            <a:ext cx="7772400" cy="102594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Bottom Line Up Front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71031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8</a:t>
            </a:fld>
            <a:endParaRPr lang="en-US" altLang="en-US" sz="8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155590" y="1215481"/>
            <a:ext cx="8787687" cy="526337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Residents Have a Positive Perception of the County</a:t>
            </a: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/>
              <a:t>81% rated the County as an excellent or good place to live; only 9% rated it as below average or poor</a:t>
            </a:r>
          </a:p>
          <a:p>
            <a:pPr marL="274637" lvl="2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endParaRPr lang="en-US" sz="600" dirty="0">
              <a:solidFill>
                <a:srgbClr val="FF0000"/>
              </a:solidFill>
            </a:endParaRP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/>
              <a:t>76% are satisfied with the overall quality of life in their neighborhood; only 9% are dissatisfied</a:t>
            </a: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endParaRPr lang="en-US" sz="16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Durham County Rates Higher Than Other Large Communities in the </a:t>
            </a:r>
            <a:r>
              <a:rPr lang="en-US" sz="2400" b="1" u="sng" dirty="0"/>
              <a:t>Overall Quality of County Services</a:t>
            </a:r>
            <a:r>
              <a:rPr lang="en-US" sz="2400" b="1" dirty="0"/>
              <a:t> 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The County rated 10% above the average for other large communities in the overall quality of services provided by the County</a:t>
            </a: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endParaRPr lang="en-US" sz="16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Durham County Rates Higher Than Other Large Communities in Providing </a:t>
            </a:r>
            <a:r>
              <a:rPr lang="en-US" sz="2400" b="1" u="sng" dirty="0"/>
              <a:t>Customer Service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The County rated 20% above the average for other large communities in the overall quality of customer service from County employees 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0624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9</a:t>
            </a:fld>
            <a:endParaRPr lang="en-US" altLang="en-US" sz="8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295243" y="1326991"/>
            <a:ext cx="8575815" cy="5132889"/>
          </a:xfrm>
        </p:spPr>
        <p:txBody>
          <a:bodyPr>
            <a:normAutofit/>
          </a:bodyPr>
          <a:lstStyle/>
          <a:p>
            <a:pPr marL="366713" lvl="1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6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Overall </a:t>
            </a:r>
            <a:r>
              <a:rPr lang="en-US" sz="2400" b="1" u="sng" dirty="0"/>
              <a:t>community</a:t>
            </a:r>
            <a:r>
              <a:rPr lang="en-US" sz="2400" b="1" dirty="0"/>
              <a:t> priorities for improvement over the next 2 years: 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Public Schools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Overall Maintenance of Streets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Police Protection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Ease of Travel within Durham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200" dirty="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Overall </a:t>
            </a:r>
            <a:r>
              <a:rPr lang="en-US" sz="2400" b="1" u="sng" dirty="0"/>
              <a:t>County</a:t>
            </a:r>
            <a:r>
              <a:rPr lang="en-US" sz="2400" b="1" dirty="0"/>
              <a:t> priorities for improvement over the next 2 years: 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Public Schools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Services of Durham County Dept. of Social Services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Public Health Services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Sheriff Protection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96951" y="289897"/>
            <a:ext cx="7772400" cy="102594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Bottom Line Up Front</a:t>
            </a:r>
          </a:p>
        </p:txBody>
      </p:sp>
    </p:spTree>
    <p:extLst>
      <p:ext uri="{BB962C8B-B14F-4D97-AF65-F5344CB8AC3E}">
        <p14:creationId xmlns:p14="http://schemas.microsoft.com/office/powerpoint/2010/main" val="15808376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59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60.xml><?xml version="1.0" encoding="utf-8"?>
<EsriMapsInfo xmlns="ESRI.ArcGIS.Mapping.OfficeIntegration.PowerPointInfo">
  <Version>Version1</Version>
  <RequiresSignIn>False</RequiresSignIn>
</EsriMapsInfo>
</file>

<file path=customXml/item261.xml><?xml version="1.0" encoding="utf-8"?>
<EsriMapsInfo xmlns="ESRI.ArcGIS.Mapping.OfficeIntegration.PowerPointInfo">
  <Version>Version1</Version>
  <RequiresSignIn>False</RequiresSignIn>
</EsriMapsInfo>
</file>

<file path=customXml/item262.xml><?xml version="1.0" encoding="utf-8"?>
<EsriMapsInfo xmlns="ESRI.ArcGIS.Mapping.OfficeIntegration.PowerPointInfo">
  <Version>Version1</Version>
  <RequiresSignIn>False</RequiresSignIn>
</EsriMapsInfo>
</file>

<file path=customXml/item263.xml><?xml version="1.0" encoding="utf-8"?>
<EsriMapsInfo xmlns="ESRI.ArcGIS.Mapping.OfficeIntegration.PowerPointInfo">
  <Version>Version1</Version>
  <RequiresSignIn>False</RequiresSignIn>
</EsriMapsInfo>
</file>

<file path=customXml/item264.xml><?xml version="1.0" encoding="utf-8"?>
<EsriMapsInfo xmlns="ESRI.ArcGIS.Mapping.OfficeIntegration.PowerPointInfo">
  <Version>Version1</Version>
  <RequiresSignIn>False</RequiresSignIn>
</EsriMapsInfo>
</file>

<file path=customXml/item265.xml><?xml version="1.0" encoding="utf-8"?>
<EsriMapsInfo xmlns="ESRI.ArcGIS.Mapping.OfficeIntegration.PowerPointInfo">
  <Version>Version1</Version>
  <RequiresSignIn>False</RequiresSignIn>
</EsriMapsInfo>
</file>

<file path=customXml/item266.xml><?xml version="1.0" encoding="utf-8"?>
<EsriMapsInfo xmlns="ESRI.ArcGIS.Mapping.OfficeIntegration.PowerPointInfo">
  <Version>Version1</Version>
  <RequiresSignIn>False</RequiresSignIn>
</EsriMapsInfo>
</file>

<file path=customXml/item267.xml><?xml version="1.0" encoding="utf-8"?>
<EsriMapsInfo xmlns="ESRI.ArcGIS.Mapping.OfficeIntegration.PowerPointInfo">
  <Version>Version1</Version>
  <RequiresSignIn>False</RequiresSignIn>
</EsriMapsInfo>
</file>

<file path=customXml/item268.xml><?xml version="1.0" encoding="utf-8"?>
<EsriMapsInfo xmlns="ESRI.ArcGIS.Mapping.OfficeIntegration.PowerPointInfo">
  <Version>Version1</Version>
  <RequiresSignIn>False</RequiresSignIn>
</EsriMapsInfo>
</file>

<file path=customXml/item269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70.xml><?xml version="1.0" encoding="utf-8"?>
<EsriMapsInfo xmlns="ESRI.ArcGIS.Mapping.OfficeIntegration.PowerPointInfo">
  <Version>Version1</Version>
  <RequiresSignIn>False</RequiresSignIn>
</EsriMapsInfo>
</file>

<file path=customXml/item271.xml><?xml version="1.0" encoding="utf-8"?>
<EsriMapsInfo xmlns="ESRI.ArcGIS.Mapping.OfficeIntegration.PowerPointInfo">
  <Version>Version1</Version>
  <RequiresSignIn>False</RequiresSignIn>
</EsriMapsInfo>
</file>

<file path=customXml/item272.xml><?xml version="1.0" encoding="utf-8"?>
<EsriMapsInfo xmlns="ESRI.ArcGIS.Mapping.OfficeIntegration.PowerPointInfo">
  <Version>Version1</Version>
  <RequiresSignIn>False</RequiresSignIn>
</EsriMapsInfo>
</file>

<file path=customXml/item273.xml><?xml version="1.0" encoding="utf-8"?>
<EsriMapsInfo xmlns="ESRI.ArcGIS.Mapping.OfficeIntegration.PowerPointInfo">
  <Version>Version1</Version>
  <RequiresSignIn>False</RequiresSignIn>
</EsriMapsInfo>
</file>

<file path=customXml/item274.xml><?xml version="1.0" encoding="utf-8"?>
<EsriMapsInfo xmlns="ESRI.ArcGIS.Mapping.OfficeIntegration.PowerPointInfo">
  <Version>Version1</Version>
  <RequiresSignIn>False</RequiresSignIn>
</EsriMapsInfo>
</file>

<file path=customXml/item275.xml><?xml version="1.0" encoding="utf-8"?>
<EsriMapsInfo xmlns="ESRI.ArcGIS.Mapping.OfficeIntegration.PowerPointInfo">
  <Version>Version1</Version>
  <RequiresSignIn>False</RequiresSignIn>
</EsriMapsInfo>
</file>

<file path=customXml/item276.xml><?xml version="1.0" encoding="utf-8"?>
<EsriMapsInfo xmlns="ESRI.ArcGIS.Mapping.OfficeIntegration.PowerPointInfo">
  <Version>Version1</Version>
  <RequiresSignIn>False</RequiresSignIn>
</EsriMapsInfo>
</file>

<file path=customXml/item277.xml><?xml version="1.0" encoding="utf-8"?>
<EsriMapsInfo xmlns="ESRI.ArcGIS.Mapping.OfficeIntegration.PowerPointInfo">
  <Version>Version1</Version>
  <RequiresSignIn>False</RequiresSignIn>
</EsriMapsInfo>
</file>

<file path=customXml/item278.xml><?xml version="1.0" encoding="utf-8"?>
<EsriMapsInfo xmlns="ESRI.ArcGIS.Mapping.OfficeIntegration.PowerPointInfo">
  <Version>Version1</Version>
  <RequiresSignIn>False</RequiresSignIn>
</EsriMapsInfo>
</file>

<file path=customXml/item279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80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90F1F422-3E0B-4B57-AE69-3C847FA3B60D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1CD3164-78D9-414B-92DF-A020B54D33BF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91929DE4-6AF1-492A-8474-5125EEAFDB2C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3E6F2DE3-7374-4F0F-986C-0F1B764DE133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A09C2B91-68F3-4795-993C-7012881B7278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68B1A4A7-0BBB-4E25-B350-13C85BB24434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7F9A6C9F-036E-4DE6-8E4C-E7F2A798E54C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FBA0F3F3-EE16-48FF-831E-9D0E5023423E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362CDF5C-443B-48F3-8425-A7BA46264EB1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9692C47D-85C5-4CDF-BD3A-AA0060407A81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F374395F-4FC9-445A-9F96-B4A0C2F8A2C2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95BABED9-DE86-40AF-A486-EC786865DFC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BB0F28E0-E1FC-424D-B255-D7C7DB3551F4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C3220670-0551-493D-8372-62CD801740EE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83187DAF-32BB-4274-BA4E-02C7B13A314C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2E62E8FB-A573-43EC-9B1E-EC6A77D1EFFF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87889AC6-2DD5-48A5-8165-949F22DC235C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43E60187-9A1A-4FAB-9959-F77BAFEAB4AD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EB20FF93-F108-4EEB-931F-C3D411FD2308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04F15866-FA77-48DE-B8EC-A8E81FE14E9F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B02293C0-79B9-43FF-AF14-043918E497B3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B812F8CF-75CE-4B65-8182-4F83A25E08AB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B257A54D-0F11-4EF7-98B0-945EA42328C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917D8B0A-1D41-4A6B-9314-3DF03CCAFD44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F39A0FAC-1520-4F76-92B5-F4DDB8168ADE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EC2772FB-FAEC-48F9-9F7E-C60D89A38E20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A9C35F6E-BBAB-496F-AAB2-53BA0ADC780D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1F5D5F2B-D7E5-4A51-8FD3-CD4F1445B5B2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F4F1E69B-36DE-4F5B-9D2C-BAB5F9126C60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1FFFE386-5809-424F-B5CB-5683719C4C4A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6858B9F9-8932-402D-A6AB-72C600C3B652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84118145-C231-441B-9767-D62A85901643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AFEF0C54-5134-44D2-A7EC-8C4C39E9AAAF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730980E0-453B-46D9-BB24-F038A4230978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B50EAB9-84B2-4A6E-BADE-6A10C28E12AE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CD4CF2AD-36C2-4C9D-B2C7-04A925517AA1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D51250EC-4ECD-4FFE-88FD-CBE87D5D51AF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97E58936-6A55-43F1-955E-DE7AF513AD1F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F6526A53-D116-4342-AB42-9765BB14B6B8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11268022-DC01-4864-B154-818A27E6541D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0BB671B6-80B5-4AD4-8183-7CDFD422AFE9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23637E50-275F-4878-BFF2-B8C9416A3C0F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EFA52EAD-9754-448D-A237-840728AF9F43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420C4EEE-C3BD-4E02-BEC8-95C19280C366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BC572DA8-07E4-4AF8-8661-AB791D5C34FB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EE36D00-04E1-40A1-884D-A8002E44CCB9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78DF0A2B-38E8-4087-936A-A3CF0F4D41FE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7E1D60BE-8BDA-4859-89C5-14B0D10DBE91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A3013910-8638-4F5A-9D74-7A8323B93CB9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87843630-ACF0-4069-BE84-405AA81AF821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B206E696-C90D-4226-A1B8-F0958115AACF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57ACFB11-F4F4-49A2-93F9-146EFC49594C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8226E877-8A85-49EB-A8B0-7CD8733D8E22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D3B811BF-C8C5-4099-8C2E-7DE4F3D67CAA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CF44AA79-3FBE-4ECD-9869-4A47D6DED80A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EC9ACA3E-2096-4B85-BCBE-423681F337C4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D3A4EA1-DB2B-41DE-B120-28ACD1CB7E27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103509EF-0214-4E5B-84FD-B2B2E3A4FD8D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D3A91F5D-3999-4A8C-9597-F126BC6E117D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A87E123C-D5F3-4953-BA2C-F979F7A127F1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B2A6B824-4CED-49A1-B55F-D57E6619EA86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1CB607F0-9C08-44E4-831F-C48ED2ABFF0B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1D42D105-AB74-4B0C-87ED-384CA073527A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D40ACD51-F2BD-4AA1-B964-72162047406F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42151788-5066-4C86-BFE7-E80C75C2D2D3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9FD14EAA-7EE0-4214-8462-0E128DE24481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30617114-4673-4C6D-97E0-5785476900B1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EF04CA2-4C24-425E-9729-C1A7DC161C31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DB5ACE09-FE6C-43EA-96CF-2001AD005569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36FB12F5-92DB-42CD-9F2F-957956948EDC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4FB87D70-BFF3-42F6-B422-07F74CE78AF4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D1F43EA0-3DC1-4D4A-8CC9-C8860D736DF2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EAD1899B-077D-4AD3-A35E-48607AB8A1E7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31E897B1-31B9-4E65-9457-BDD1AB9F873D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893A15F1-8E03-4AEF-82C7-0BDA8CC867E4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3035A1F7-9515-4A4D-9D3A-6D07DBCAF2A9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7572648C-F059-4139-B7A4-31693448F80E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9FD62E58-5A8C-400D-838E-D5B0DC69F9BE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09FBBF10-E1EF-48C9-9E46-C4FF38E4FA93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640DE07F-F997-44EF-B33E-860A4D0ACD16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AEA64B02-942E-46D2-AB85-E1AA9D3F85EA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D1B02260-84FC-4E4A-AF25-A1C75E23F76C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F5F65698-7971-44C3-B702-6F7AC8A6BD86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FE610658-8CBA-4248-B114-6B26317A612B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4A141DB9-D472-4CBA-BDED-2B784412462B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103CAFDE-B7CA-4837-B1BB-F1EA1CF9CDF8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6D794E12-C951-456C-9271-17614BFA5D57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AF0EF5A9-9BE5-48FE-BC10-87D7307909C7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E4396291-FDAA-4982-9A26-E6F011FD459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B0D410B4-25F2-49F4-9FD8-5706EF230117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280393A2-148E-4042-9D6C-5D918257C8ED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B9772D98-1A84-4710-AE7F-25820E630CB5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240DB418-0F55-4345-8865-C9D3DAC3C757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89B46E2B-7CF1-4428-8346-FD3446996784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D7F0AB38-A289-4D88-B2B7-41B9B28CDB50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A22C6054-9316-4776-8E6D-F97595586401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5967BFEE-5D09-4734-8C90-B098AD68D64A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96C9998A-2D1A-41A1-82A2-07772DA09646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2A7D77F2-3EDD-4384-A11C-73C304B0304A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94BF9B28-13E9-4454-8921-DB6FB703D927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E6E01B5-B670-4DAA-B5DD-196F39ADFC9B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26F1D10E-1953-43C7-8583-59E2CFF66B68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1CD036A7-20D9-4B60-88B2-A992231E94DB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D3685142-43C2-451E-96D4-5C908B29EAB8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9D4F9810-C0BF-497D-AA9B-8050DEC1A941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32797113-0065-452A-8D49-ED4F363BFDB1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7C43F627-D4D9-48A7-8CFD-AB2231B20AA0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A817277E-FF34-4F8F-8C08-B87A2F69358E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E8320797-DD2C-4174-86BB-6CB3214918CE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6E210C5A-502D-42AF-AE3D-570404071A57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EDD7394D-3535-4EB1-9C5F-F84F42979DB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9A466ED-DF25-40FB-8E24-37B5E4A85CB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6C69DBA-C9A2-4F99-83E1-9A3649AFA357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F9ACD209-25C9-484D-A721-ACAD5E513D6A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4731A219-8C1A-48C6-9A1C-52704A7BDC06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01E9C330-FA10-4F52-B83E-F1B966910715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E11FCC07-0F61-4ED5-8DA9-0C47CBF4C973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23EB5210-DA59-4D57-BEE4-C156FA288DDB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B1C6036A-2603-44DE-AB34-42F12EF7C9EB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F0144DE1-B839-4CD6-BCC5-4941A95753EE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28FD7091-DFB7-4534-80FD-955DE0BF0FC1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4C8DFA50-62B0-409C-913F-F97DD5006721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F8BDEDA5-1D05-44BE-89A3-CC97A1D8AFF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7784728-52E8-4F64-B6F7-5C4D55DC1604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DD8EE546-E0BB-4EBC-86D0-898448E57741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9950523B-3B0F-458D-A90B-F73FC7685670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30949336-544C-4D03-B45B-3BE677F9A3B7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3C50E4EC-D0AD-44C2-AEAE-51B430C06B39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3D5978AE-7D19-4260-97BE-620CFAA2F858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F5FE6103-6201-48C9-B8AD-C16B4CF9B712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5929583B-0072-49DA-9E79-0F89775C5FC8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2C4EA809-B1A8-424C-A3E1-1D467E02C215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38D6A1B0-ACB1-4C25-890D-C1A982B6F644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76481100-B0EC-4B21-B312-F29D2AD3D9B0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C48CEBD6-01C2-453A-AC06-B4E0C99F2566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6F47D302-DAA6-47D6-A1F6-BFFA197ECC87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2A01718B-F457-4F66-B4CC-0315468B84FC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B48583BE-AE00-4FF2-AFB4-1AD368755AC3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94FCF0F7-B653-4FCD-BA4F-A2CE8DC4D904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3F1433BC-0D9C-42AE-B4E3-F7026F616A62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78DBE3A0-F615-4988-A003-08B29843A1FD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F5364610-F6DC-4477-B4D1-271A8F089724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2C102E27-EC23-4708-94DC-DE4DC0A172C1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C56D3600-BEBD-499D-8448-1466E1644A60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878422B5-F351-4350-A5D6-FE3A5F233088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0AD0D636-ECC3-40A6-8998-C0DFAC88CFF9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86378906-ABEA-40D4-B5F6-CEBB7E684796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CE188CCB-AE0D-40F6-A064-FD32F9EAE1F6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91EC46C3-36EB-47EE-AA88-BB4ECD26E603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33CB4131-B748-40D5-9671-261DB8A5B308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5C3B0914-39F9-4FEA-9DBB-14EC76F96D4C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D7962C50-0853-4CBF-AFF2-FD8535AF3163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61CF303B-D642-40FC-9BE4-2CD3CB811287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CE6EC898-09DE-420E-918E-FAFBC7452BF4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68F3260D-94B2-4EAC-ABA1-48407BE14BDE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15FD8A7A-2901-4864-A2AD-6F6F54FFC70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2ABB053-B4DB-4987-A688-DE588572FA45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0B41D62C-D52A-4D0F-8C3A-D166DCA67E40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998DCE08-C830-4EA4-90DB-CE70EA8FBDC1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16766A63-951D-4529-B139-A8CA97B802AD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63DF886D-BF39-4399-B429-FF4254B9043E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D848D407-0DF8-46D3-8198-F0A7562C9BC7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80110762-F75B-4341-8BEE-1B2D50E24100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8AEB54E0-37EA-4655-A2DB-E77199F4D152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795B04CB-8093-413C-A7B5-F6A648122802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370E0059-2204-4F04-BD89-8CB1FE13A21B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378F5128-3B5F-4498-B61C-BD585D7385D9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BC7FC50-D46B-4017-861D-A62C0F50EB1B}">
  <ds:schemaRefs>
    <ds:schemaRef ds:uri="ESRI.ArcGIS.Mapping.OfficeIntegration.PowerPointInfo"/>
  </ds:schemaRefs>
</ds:datastoreItem>
</file>

<file path=customXml/itemProps250.xml><?xml version="1.0" encoding="utf-8"?>
<ds:datastoreItem xmlns:ds="http://schemas.openxmlformats.org/officeDocument/2006/customXml" ds:itemID="{48F683ED-0729-46FD-9733-04FA3BEDD30C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4F6F97E5-3A37-4E4F-A7D7-D9C70D949703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EA978FB0-680C-44DF-A911-06EF395E051D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EA2E3872-DAF6-4767-AAAC-6DB7172F5249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8025C8E2-70B8-496B-9070-3A848A353F57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C329EB42-C499-4FEE-931B-992EEB5AF0AC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BCCAB38D-17BF-4702-8560-1A1893005B9D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F23C189C-7ADC-4751-B227-74B7318C22B6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32A09ECD-BF02-40BB-B6B0-DD2D35BE10BF}">
  <ds:schemaRefs>
    <ds:schemaRef ds:uri="ESRI.ArcGIS.Mapping.OfficeIntegration.PowerPointInfo"/>
  </ds:schemaRefs>
</ds:datastoreItem>
</file>

<file path=customXml/itemProps259.xml><?xml version="1.0" encoding="utf-8"?>
<ds:datastoreItem xmlns:ds="http://schemas.openxmlformats.org/officeDocument/2006/customXml" ds:itemID="{8BF53666-F89E-45AC-9D04-E695E50985D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71EAADB2-E624-4342-B519-21A1BD419CF3}">
  <ds:schemaRefs>
    <ds:schemaRef ds:uri="ESRI.ArcGIS.Mapping.OfficeIntegration.PowerPointInfo"/>
  </ds:schemaRefs>
</ds:datastoreItem>
</file>

<file path=customXml/itemProps260.xml><?xml version="1.0" encoding="utf-8"?>
<ds:datastoreItem xmlns:ds="http://schemas.openxmlformats.org/officeDocument/2006/customXml" ds:itemID="{31524FA1-9B73-417A-BE46-E2E53C6D094F}">
  <ds:schemaRefs>
    <ds:schemaRef ds:uri="ESRI.ArcGIS.Mapping.OfficeIntegration.PowerPointInfo"/>
  </ds:schemaRefs>
</ds:datastoreItem>
</file>

<file path=customXml/itemProps261.xml><?xml version="1.0" encoding="utf-8"?>
<ds:datastoreItem xmlns:ds="http://schemas.openxmlformats.org/officeDocument/2006/customXml" ds:itemID="{A46223CF-8462-4061-92E4-CE020503E7B8}">
  <ds:schemaRefs>
    <ds:schemaRef ds:uri="ESRI.ArcGIS.Mapping.OfficeIntegration.PowerPointInfo"/>
  </ds:schemaRefs>
</ds:datastoreItem>
</file>

<file path=customXml/itemProps262.xml><?xml version="1.0" encoding="utf-8"?>
<ds:datastoreItem xmlns:ds="http://schemas.openxmlformats.org/officeDocument/2006/customXml" ds:itemID="{2FD9F57E-39A7-4BAA-AEF3-FD49E076184A}">
  <ds:schemaRefs>
    <ds:schemaRef ds:uri="ESRI.ArcGIS.Mapping.OfficeIntegration.PowerPointInfo"/>
  </ds:schemaRefs>
</ds:datastoreItem>
</file>

<file path=customXml/itemProps263.xml><?xml version="1.0" encoding="utf-8"?>
<ds:datastoreItem xmlns:ds="http://schemas.openxmlformats.org/officeDocument/2006/customXml" ds:itemID="{6DEB402A-5E79-4BF9-B1F1-538443A39F11}">
  <ds:schemaRefs>
    <ds:schemaRef ds:uri="ESRI.ArcGIS.Mapping.OfficeIntegration.PowerPointInfo"/>
  </ds:schemaRefs>
</ds:datastoreItem>
</file>

<file path=customXml/itemProps264.xml><?xml version="1.0" encoding="utf-8"?>
<ds:datastoreItem xmlns:ds="http://schemas.openxmlformats.org/officeDocument/2006/customXml" ds:itemID="{F8176F29-6A30-4821-85CE-50025D794320}">
  <ds:schemaRefs>
    <ds:schemaRef ds:uri="ESRI.ArcGIS.Mapping.OfficeIntegration.PowerPointInfo"/>
  </ds:schemaRefs>
</ds:datastoreItem>
</file>

<file path=customXml/itemProps265.xml><?xml version="1.0" encoding="utf-8"?>
<ds:datastoreItem xmlns:ds="http://schemas.openxmlformats.org/officeDocument/2006/customXml" ds:itemID="{6602140D-0E78-4710-ADD5-37112979276F}">
  <ds:schemaRefs>
    <ds:schemaRef ds:uri="ESRI.ArcGIS.Mapping.OfficeIntegration.PowerPointInfo"/>
  </ds:schemaRefs>
</ds:datastoreItem>
</file>

<file path=customXml/itemProps266.xml><?xml version="1.0" encoding="utf-8"?>
<ds:datastoreItem xmlns:ds="http://schemas.openxmlformats.org/officeDocument/2006/customXml" ds:itemID="{E621CA78-71D4-46F4-9FFD-E22851A3210A}">
  <ds:schemaRefs>
    <ds:schemaRef ds:uri="ESRI.ArcGIS.Mapping.OfficeIntegration.PowerPointInfo"/>
  </ds:schemaRefs>
</ds:datastoreItem>
</file>

<file path=customXml/itemProps267.xml><?xml version="1.0" encoding="utf-8"?>
<ds:datastoreItem xmlns:ds="http://schemas.openxmlformats.org/officeDocument/2006/customXml" ds:itemID="{8CB1EFEE-2E55-4627-9D43-7EDF3AA16615}">
  <ds:schemaRefs>
    <ds:schemaRef ds:uri="ESRI.ArcGIS.Mapping.OfficeIntegration.PowerPointInfo"/>
  </ds:schemaRefs>
</ds:datastoreItem>
</file>

<file path=customXml/itemProps268.xml><?xml version="1.0" encoding="utf-8"?>
<ds:datastoreItem xmlns:ds="http://schemas.openxmlformats.org/officeDocument/2006/customXml" ds:itemID="{788C0B15-47D9-4DE8-A42C-E4D708003107}">
  <ds:schemaRefs>
    <ds:schemaRef ds:uri="ESRI.ArcGIS.Mapping.OfficeIntegration.PowerPointInfo"/>
  </ds:schemaRefs>
</ds:datastoreItem>
</file>

<file path=customXml/itemProps269.xml><?xml version="1.0" encoding="utf-8"?>
<ds:datastoreItem xmlns:ds="http://schemas.openxmlformats.org/officeDocument/2006/customXml" ds:itemID="{2392123A-3C52-4847-8ACE-EAC405BBFF58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1E9FDBE6-8B67-4A68-8E65-A716DA2E7863}">
  <ds:schemaRefs>
    <ds:schemaRef ds:uri="ESRI.ArcGIS.Mapping.OfficeIntegration.PowerPointInfo"/>
  </ds:schemaRefs>
</ds:datastoreItem>
</file>

<file path=customXml/itemProps270.xml><?xml version="1.0" encoding="utf-8"?>
<ds:datastoreItem xmlns:ds="http://schemas.openxmlformats.org/officeDocument/2006/customXml" ds:itemID="{A7722D2D-1243-4DF3-B46D-95F03B5EC9DF}">
  <ds:schemaRefs>
    <ds:schemaRef ds:uri="ESRI.ArcGIS.Mapping.OfficeIntegration.PowerPointInfo"/>
  </ds:schemaRefs>
</ds:datastoreItem>
</file>

<file path=customXml/itemProps271.xml><?xml version="1.0" encoding="utf-8"?>
<ds:datastoreItem xmlns:ds="http://schemas.openxmlformats.org/officeDocument/2006/customXml" ds:itemID="{F46598D8-D2A3-486D-AB67-4D8F0BCA8BA5}">
  <ds:schemaRefs>
    <ds:schemaRef ds:uri="ESRI.ArcGIS.Mapping.OfficeIntegration.PowerPointInfo"/>
  </ds:schemaRefs>
</ds:datastoreItem>
</file>

<file path=customXml/itemProps272.xml><?xml version="1.0" encoding="utf-8"?>
<ds:datastoreItem xmlns:ds="http://schemas.openxmlformats.org/officeDocument/2006/customXml" ds:itemID="{8E610650-3263-4833-86F0-500E6A2F9908}">
  <ds:schemaRefs>
    <ds:schemaRef ds:uri="ESRI.ArcGIS.Mapping.OfficeIntegration.PowerPointInfo"/>
  </ds:schemaRefs>
</ds:datastoreItem>
</file>

<file path=customXml/itemProps273.xml><?xml version="1.0" encoding="utf-8"?>
<ds:datastoreItem xmlns:ds="http://schemas.openxmlformats.org/officeDocument/2006/customXml" ds:itemID="{953B7B72-2BD2-47D0-8FF8-48D64B197E06}">
  <ds:schemaRefs>
    <ds:schemaRef ds:uri="ESRI.ArcGIS.Mapping.OfficeIntegration.PowerPointInfo"/>
  </ds:schemaRefs>
</ds:datastoreItem>
</file>

<file path=customXml/itemProps274.xml><?xml version="1.0" encoding="utf-8"?>
<ds:datastoreItem xmlns:ds="http://schemas.openxmlformats.org/officeDocument/2006/customXml" ds:itemID="{E9C332CB-448A-4472-B097-1B2B73216B96}">
  <ds:schemaRefs>
    <ds:schemaRef ds:uri="ESRI.ArcGIS.Mapping.OfficeIntegration.PowerPointInfo"/>
  </ds:schemaRefs>
</ds:datastoreItem>
</file>

<file path=customXml/itemProps275.xml><?xml version="1.0" encoding="utf-8"?>
<ds:datastoreItem xmlns:ds="http://schemas.openxmlformats.org/officeDocument/2006/customXml" ds:itemID="{A0884E52-516C-4D60-86B2-3138C28BDBBF}">
  <ds:schemaRefs>
    <ds:schemaRef ds:uri="ESRI.ArcGIS.Mapping.OfficeIntegration.PowerPointInfo"/>
  </ds:schemaRefs>
</ds:datastoreItem>
</file>

<file path=customXml/itemProps276.xml><?xml version="1.0" encoding="utf-8"?>
<ds:datastoreItem xmlns:ds="http://schemas.openxmlformats.org/officeDocument/2006/customXml" ds:itemID="{F2B4B405-1A70-46CF-8D32-12432396BE6A}">
  <ds:schemaRefs>
    <ds:schemaRef ds:uri="ESRI.ArcGIS.Mapping.OfficeIntegration.PowerPointInfo"/>
  </ds:schemaRefs>
</ds:datastoreItem>
</file>

<file path=customXml/itemProps277.xml><?xml version="1.0" encoding="utf-8"?>
<ds:datastoreItem xmlns:ds="http://schemas.openxmlformats.org/officeDocument/2006/customXml" ds:itemID="{F5547FB6-FC4B-41DB-A458-1527ACD5B4D6}">
  <ds:schemaRefs>
    <ds:schemaRef ds:uri="ESRI.ArcGIS.Mapping.OfficeIntegration.PowerPointInfo"/>
  </ds:schemaRefs>
</ds:datastoreItem>
</file>

<file path=customXml/itemProps278.xml><?xml version="1.0" encoding="utf-8"?>
<ds:datastoreItem xmlns:ds="http://schemas.openxmlformats.org/officeDocument/2006/customXml" ds:itemID="{E9143932-EB7A-45C2-A0D0-2FD8488AC5F5}">
  <ds:schemaRefs>
    <ds:schemaRef ds:uri="ESRI.ArcGIS.Mapping.OfficeIntegration.PowerPointInfo"/>
  </ds:schemaRefs>
</ds:datastoreItem>
</file>

<file path=customXml/itemProps279.xml><?xml version="1.0" encoding="utf-8"?>
<ds:datastoreItem xmlns:ds="http://schemas.openxmlformats.org/officeDocument/2006/customXml" ds:itemID="{AB671773-112B-4602-A9D8-34D7C870041F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FF665A72-B8E0-4F00-A147-514A13AFB6BD}">
  <ds:schemaRefs>
    <ds:schemaRef ds:uri="ESRI.ArcGIS.Mapping.OfficeIntegration.PowerPointInfo"/>
  </ds:schemaRefs>
</ds:datastoreItem>
</file>

<file path=customXml/itemProps280.xml><?xml version="1.0" encoding="utf-8"?>
<ds:datastoreItem xmlns:ds="http://schemas.openxmlformats.org/officeDocument/2006/customXml" ds:itemID="{0FA0FE8B-3F0D-44A5-9385-4D348C03BDF1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1244C7A3-2AA7-40A2-90BA-23E78589FBC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C3CE27F-01F2-4402-90D5-F1061E06547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4CB9EDA-2F26-43E7-9624-9B6DD0E841D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FB34F9AC-D6CD-4A8C-8B4C-F40B1A82C576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8F31627B-D8FC-4DAA-83AE-42E4950D852E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D8F77F21-478C-4887-B11B-D14AAB7A6452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0B186B78-488E-4571-9929-3194FFD4130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9CDC05EE-0AC7-4A38-BACE-10E0C6E53200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C1D1F3F2-9CBD-462C-84C1-8FDC418DBA1C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C6041CD6-FC3C-4993-B1F9-4DA409530271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6D57028C-F325-4DE0-B71F-F1BADE9E84E9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85067698-8584-43C7-A403-7EE87EF6115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50272D2-66D1-40B9-8063-169101B15739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8F290BC7-80A0-4716-B081-3DD1DC3CDFB2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5DD801F-1CEA-4D05-AE76-8ED835546249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C61C60E1-512E-4759-AF15-50BB0D604C11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84A9E0A0-A51D-4AA4-920E-3947555A3BBB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EF7E81A-7953-409F-9FD3-F6AEAB4DB222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651F65F4-74A5-452B-ACEC-8449C3E5EEA5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56066FE5-1790-496A-BC27-BF9C12C0C97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A8445AA8-7999-4941-8103-4BA18D803DA5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A9D6590A-55D8-420F-99EC-B9A136F7A4D2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A314854A-503D-44DE-AE5B-47D372C7991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7989BF0-298A-47EA-AFE2-A345FDA89E15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B47DD0D5-AB26-42D1-AE67-63D40A202EE4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9E17A949-B436-40C9-8299-FE8A60C79EF3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9CC03BD1-75F3-4C89-B22E-73BEEEA8136B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DF41BE31-83E8-452D-8132-3E444ABC6AAB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2783CD1D-4A1D-40C9-9930-63602534D2B0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4227E8D6-B5D6-4A8C-8FCB-E7B6BCE65115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88B8AA53-9D74-40C3-9044-43C12D4C1549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3C82A9C6-84EB-4D53-B4A6-709652B6AED3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B2FCEB0A-8B8D-4812-881A-82DC46C92FA8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598CDE80-102B-4577-B5D7-7617D0BFD0B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A6878C53-CA05-4D6B-86C9-B42F1A20FBFE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89DEFAFE-8AE9-4D6C-BC0A-2088E95EBC2D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22351166-9B33-4E5A-A0DE-EF454A434A43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09A40772-4313-4E3F-8322-AAA2AA4F9510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0A2166DB-C9E2-4B85-BB3D-F3AA2DF9637C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32D737CF-3C50-4E30-AE6D-47A3426C7E1D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666C5208-C9E3-44F1-AE68-0654C4AC1492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616EA08D-BF4B-49D0-AD27-67E6F8AEF7BC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FFB299C2-E4EB-40C2-A386-9BD0AE142180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2B7938C1-B903-42E1-A634-C0A9685DB20F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5F8DA20D-690F-47C1-AA8D-413B5224677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C79969E-1715-4974-8F13-963EFA097B94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22020393-CF07-4C83-9C64-FE068C273FE1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BC8C0ECB-5C4F-46CA-89A3-682CFB38F218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820A0658-5F3F-4E24-A77F-27730AE38492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2B4385D8-5F5F-4AB1-91CB-B4078758C08D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637C710E-AF0E-4EE1-BC32-0B8A7B7AFDDE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A5CE1CB4-CC43-46C3-9F38-4CC79F436EF2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FD0A05EA-3B9D-4CF5-BEC0-9A2B03A0F059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BD726D5E-700C-406D-A8F4-3EC53651B97D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7A486959-E63E-4908-9CB5-2F570461B8D2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55DC5C91-0B13-453F-9CFE-C1C008C1E37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D1967BA-7F57-4550-B152-F68BE9C24168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E30764A9-16C0-4216-9D9D-7EC8B255622B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CF5382AF-7028-42D9-BE99-CBD6604B10EA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407169E0-EE8B-4B57-AD52-5227A8D4A2EC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D6F7E95C-881F-40D6-A8BE-B38F7E2FE00D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BC8E2C68-2E6C-46A3-819D-30FBA4894DDD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39BAE61A-5950-4135-9BB3-1E400783B7CC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312C8565-E4E3-4F58-9895-1621FD7A7B8E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D0EB2E23-C4CF-405C-9918-A6261DBB44C0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F610D324-A120-4208-9132-78D1B202431B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6C917995-6BE0-41F3-A1A0-EB7736B624BE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B931F31-BECB-4E5E-89B0-5C5799268BCF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A8229F2B-489C-4E53-BB93-8129EF7A8DCC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72053339-2F6E-4CCA-9CC7-8FB055F7200E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B5D5CB11-D6C6-45B1-972C-4624712612FA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E0788B57-1797-47F2-A225-4B102D18FD71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87733D9B-C3B5-4555-8713-4C36B8A3E9AA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BAA7D559-7860-4C43-A9DA-17D8D02EC2F6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C42B006A-5EF7-4726-8AFF-0AE2EF0E8D1C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F50B8D86-5053-4A1B-8BB3-1C6339E08FAA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766F70D4-FE36-4727-8586-8EA60E167349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7A9A1B9C-48E5-48C9-8E15-616AF0D6F2B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6249</TotalTime>
  <Words>1284</Words>
  <Application>Microsoft Office PowerPoint</Application>
  <PresentationFormat>On-screen Show (4:3)</PresentationFormat>
  <Paragraphs>312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Algerian</vt:lpstr>
      <vt:lpstr>Arial</vt:lpstr>
      <vt:lpstr>Calibri</vt:lpstr>
      <vt:lpstr>Constantia</vt:lpstr>
      <vt:lpstr>Microsoft Sans Serif</vt:lpstr>
      <vt:lpstr>Times New Roman</vt:lpstr>
      <vt:lpstr>Wingdings</vt:lpstr>
      <vt:lpstr>Wingdings 2</vt:lpstr>
      <vt:lpstr>Flow</vt:lpstr>
      <vt:lpstr>2017 Resident Survey Durham County, North Carolina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King County  Community Survey Findings</dc:title>
  <dc:creator>User</dc:creator>
  <cp:lastModifiedBy>Jason Morado</cp:lastModifiedBy>
  <cp:revision>897</cp:revision>
  <cp:lastPrinted>2016-01-28T20:48:00Z</cp:lastPrinted>
  <dcterms:created xsi:type="dcterms:W3CDTF">2010-05-26T14:18:10Z</dcterms:created>
  <dcterms:modified xsi:type="dcterms:W3CDTF">2018-02-02T21:19:56Z</dcterms:modified>
</cp:coreProperties>
</file>